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85" r:id="rId9"/>
    <p:sldId id="274" r:id="rId10"/>
    <p:sldId id="283" r:id="rId11"/>
    <p:sldId id="284" r:id="rId12"/>
    <p:sldId id="28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717" autoAdjust="0"/>
  </p:normalViewPr>
  <p:slideViewPr>
    <p:cSldViewPr>
      <p:cViewPr varScale="1">
        <p:scale>
          <a:sx n="69" d="100"/>
          <a:sy n="69" d="100"/>
        </p:scale>
        <p:origin x="-14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EF8CB-1079-411D-980E-66A4C1A90606}" type="datetimeFigureOut">
              <a:rPr lang="ru-RU" smtClean="0"/>
              <a:pPr/>
              <a:t>30.01.2018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CC18B-81B4-412A-AC80-F1C10ACACE3E}" type="slidenum">
              <a:rPr lang="ru-RU" smtClean="0"/>
              <a:pPr/>
              <a:t>‹#›</a:t>
            </a:fld>
            <a:endParaRPr lang="ru-RU"/>
          </a:p>
        </p:txBody>
      </p:sp>
    </p:spTree>
    <p:extLst>
      <p:ext uri="{BB962C8B-B14F-4D97-AF65-F5344CB8AC3E}">
        <p14:creationId xmlns:p14="http://schemas.microsoft.com/office/powerpoint/2010/main" xmlns="" val="118425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C3CC18B-81B4-412A-AC80-F1C10ACACE3E}"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30.01.2018</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graphics.in.ua/cat/PSD.Kindergarten.Poster.Template.02.3508x2480.jpg"/>
          <p:cNvPicPr>
            <a:picLocks noChangeAspect="1" noChangeArrowheads="1"/>
          </p:cNvPicPr>
          <p:nvPr/>
        </p:nvPicPr>
        <p:blipFill>
          <a:blip r:embed="rId3" cstate="print"/>
          <a:srcRect/>
          <a:stretch>
            <a:fillRect/>
          </a:stretch>
        </p:blipFill>
        <p:spPr bwMode="auto">
          <a:xfrm>
            <a:off x="0" y="0"/>
            <a:ext cx="9097959" cy="6858000"/>
          </a:xfrm>
          <a:prstGeom prst="rect">
            <a:avLst/>
          </a:prstGeom>
          <a:noFill/>
        </p:spPr>
      </p:pic>
      <p:sp>
        <p:nvSpPr>
          <p:cNvPr id="2" name="Заголовок 1"/>
          <p:cNvSpPr>
            <a:spLocks noGrp="1"/>
          </p:cNvSpPr>
          <p:nvPr>
            <p:ph type="ctrTitle"/>
          </p:nvPr>
        </p:nvSpPr>
        <p:spPr>
          <a:xfrm>
            <a:off x="685800" y="1124744"/>
            <a:ext cx="7772400" cy="2520280"/>
          </a:xfrm>
        </p:spPr>
        <p:txBody>
          <a:bodyPr>
            <a:normAutofit fontScale="90000"/>
          </a:bodyPr>
          <a:lstStyle/>
          <a:p>
            <a:pPr algn="r"/>
            <a:r>
              <a:rPr lang="ru-RU" dirty="0" smtClean="0"/>
              <a:t/>
            </a:r>
            <a:br>
              <a:rPr lang="ru-RU" dirty="0" smtClean="0"/>
            </a:br>
            <a:r>
              <a:rPr lang="ru-RU" dirty="0" smtClean="0"/>
              <a:t/>
            </a:r>
            <a:br>
              <a:rPr lang="ru-RU" dirty="0" smtClean="0"/>
            </a:br>
            <a:r>
              <a:rPr lang="ru-RU" sz="2700" b="1" dirty="0" smtClean="0">
                <a:solidFill>
                  <a:srgbClr val="FF0000"/>
                </a:solidFill>
                <a:latin typeface="Times New Roman" pitchFamily="18" charset="0"/>
                <a:cs typeface="Times New Roman" pitchFamily="18" charset="0"/>
              </a:rPr>
              <a:t>«</a:t>
            </a:r>
            <a:r>
              <a:rPr lang="ru-RU" sz="2700" b="1" dirty="0" err="1" smtClean="0">
                <a:solidFill>
                  <a:srgbClr val="FF0000"/>
                </a:solidFill>
                <a:latin typeface="Times New Roman" pitchFamily="18" charset="0"/>
                <a:cs typeface="Times New Roman" pitchFamily="18" charset="0"/>
              </a:rPr>
              <a:t>Коммуникативтік</a:t>
            </a:r>
            <a:r>
              <a:rPr lang="ru-RU" sz="2700" b="1" dirty="0" smtClean="0">
                <a:solidFill>
                  <a:srgbClr val="FF0000"/>
                </a:solidFill>
                <a:latin typeface="Times New Roman" pitchFamily="18" charset="0"/>
                <a:cs typeface="Times New Roman" pitchFamily="18" charset="0"/>
              </a:rPr>
              <a:t>  </a:t>
            </a:r>
            <a:r>
              <a:rPr lang="ru-RU" sz="2700" b="1" dirty="0" err="1" smtClean="0">
                <a:solidFill>
                  <a:srgbClr val="FF0000"/>
                </a:solidFill>
                <a:latin typeface="Times New Roman" pitchFamily="18" charset="0"/>
                <a:cs typeface="Times New Roman" pitchFamily="18" charset="0"/>
              </a:rPr>
              <a:t>қызметті </a:t>
            </a:r>
            <a:r>
              <a:rPr lang="ru-RU" sz="2700" b="1" dirty="0" smtClean="0">
                <a:solidFill>
                  <a:srgbClr val="FF0000"/>
                </a:solidFill>
                <a:latin typeface="Times New Roman" pitchFamily="18" charset="0"/>
                <a:cs typeface="Times New Roman" pitchFamily="18" charset="0"/>
              </a:rPr>
              <a:t>– </a:t>
            </a:r>
            <a:r>
              <a:rPr lang="ru-RU" sz="2700" b="1" dirty="0" err="1" smtClean="0">
                <a:solidFill>
                  <a:srgbClr val="FF0000"/>
                </a:solidFill>
                <a:latin typeface="Times New Roman" pitchFamily="18" charset="0"/>
                <a:cs typeface="Times New Roman" pitchFamily="18" charset="0"/>
              </a:rPr>
              <a:t>мектеп</a:t>
            </a:r>
            <a:r>
              <a:rPr lang="ru-RU" sz="2700" b="1" dirty="0" smtClean="0">
                <a:solidFill>
                  <a:srgbClr val="FF0000"/>
                </a:solidFill>
                <a:latin typeface="Times New Roman" pitchFamily="18" charset="0"/>
                <a:cs typeface="Times New Roman" pitchFamily="18" charset="0"/>
              </a:rPr>
              <a:t> </a:t>
            </a:r>
            <a:r>
              <a:rPr lang="ru-RU" sz="2700" b="1" dirty="0" err="1" smtClean="0">
                <a:solidFill>
                  <a:srgbClr val="FF0000"/>
                </a:solidFill>
                <a:latin typeface="Times New Roman" pitchFamily="18" charset="0"/>
                <a:cs typeface="Times New Roman" pitchFamily="18" charset="0"/>
              </a:rPr>
              <a:t>жасына</a:t>
            </a:r>
            <a:r>
              <a:rPr lang="ru-RU" sz="2700" b="1" dirty="0" smtClean="0">
                <a:solidFill>
                  <a:srgbClr val="FF0000"/>
                </a:solidFill>
                <a:latin typeface="Times New Roman" pitchFamily="18" charset="0"/>
                <a:cs typeface="Times New Roman" pitchFamily="18" charset="0"/>
              </a:rPr>
              <a:t> </a:t>
            </a:r>
            <a:r>
              <a:rPr lang="ru-RU" sz="2700" b="1" dirty="0" err="1" smtClean="0">
                <a:solidFill>
                  <a:srgbClr val="FF0000"/>
                </a:solidFill>
                <a:latin typeface="Times New Roman" pitchFamily="18" charset="0"/>
                <a:cs typeface="Times New Roman" pitchFamily="18" charset="0"/>
              </a:rPr>
              <a:t>дейінгі</a:t>
            </a:r>
            <a:r>
              <a:rPr lang="ru-RU" sz="2700" b="1" dirty="0" smtClean="0">
                <a:solidFill>
                  <a:srgbClr val="FF0000"/>
                </a:solidFill>
                <a:latin typeface="Times New Roman" pitchFamily="18" charset="0"/>
                <a:cs typeface="Times New Roman" pitchFamily="18" charset="0"/>
              </a:rPr>
              <a:t> </a:t>
            </a:r>
            <a:r>
              <a:rPr lang="ru-RU" sz="2700" b="1" dirty="0" err="1" smtClean="0">
                <a:solidFill>
                  <a:srgbClr val="FF0000"/>
                </a:solidFill>
                <a:latin typeface="Times New Roman" pitchFamily="18" charset="0"/>
                <a:cs typeface="Times New Roman" pitchFamily="18" charset="0"/>
              </a:rPr>
              <a:t>баланың танымдық </a:t>
            </a:r>
            <a:r>
              <a:rPr lang="ru-RU" sz="2700" b="1" dirty="0" smtClean="0">
                <a:solidFill>
                  <a:srgbClr val="FF0000"/>
                </a:solidFill>
                <a:latin typeface="Times New Roman" pitchFamily="18" charset="0"/>
                <a:cs typeface="Times New Roman" pitchFamily="18" charset="0"/>
              </a:rPr>
              <a:t>– </a:t>
            </a:r>
            <a:r>
              <a:rPr lang="ru-RU" sz="2700" b="1" dirty="0" err="1" smtClean="0">
                <a:solidFill>
                  <a:srgbClr val="FF0000"/>
                </a:solidFill>
                <a:latin typeface="Times New Roman" pitchFamily="18" charset="0"/>
                <a:cs typeface="Times New Roman" pitchFamily="18" charset="0"/>
              </a:rPr>
              <a:t>сөйлеу тілін</a:t>
            </a:r>
            <a:r>
              <a:rPr lang="ru-RU" sz="2700" b="1" dirty="0" smtClean="0">
                <a:solidFill>
                  <a:srgbClr val="FF0000"/>
                </a:solidFill>
                <a:latin typeface="Times New Roman" pitchFamily="18" charset="0"/>
                <a:cs typeface="Times New Roman" pitchFamily="18" charset="0"/>
              </a:rPr>
              <a:t> </a:t>
            </a:r>
            <a:r>
              <a:rPr lang="ru-RU" sz="2700" b="1" dirty="0" err="1" smtClean="0">
                <a:solidFill>
                  <a:srgbClr val="FF0000"/>
                </a:solidFill>
                <a:latin typeface="Times New Roman" pitchFamily="18" charset="0"/>
                <a:cs typeface="Times New Roman" pitchFamily="18" charset="0"/>
              </a:rPr>
              <a:t>дамытудағы қалыптастыру құралы ретінде</a:t>
            </a:r>
            <a:r>
              <a:rPr lang="ru-RU" sz="2700" b="1" dirty="0" smtClean="0">
                <a:solidFill>
                  <a:srgbClr val="FF0000"/>
                </a:solidFill>
                <a:latin typeface="Times New Roman" pitchFamily="18" charset="0"/>
                <a:cs typeface="Times New Roman" pitchFamily="18" charset="0"/>
              </a:rPr>
              <a:t> </a:t>
            </a:r>
            <a:r>
              <a:rPr lang="ru-RU" sz="2700" b="1" dirty="0" err="1" smtClean="0">
                <a:solidFill>
                  <a:srgbClr val="FF0000"/>
                </a:solidFill>
                <a:latin typeface="Times New Roman" pitchFamily="18" charset="0"/>
                <a:cs typeface="Times New Roman" pitchFamily="18" charset="0"/>
              </a:rPr>
              <a:t>қолдану»</a:t>
            </a:r>
            <a:r>
              <a:rPr lang="ru-RU" sz="2700" b="1" dirty="0" smtClean="0">
                <a:solidFill>
                  <a:srgbClr val="FF0000"/>
                </a:solidFill>
                <a:latin typeface="Times New Roman" pitchFamily="18" charset="0"/>
                <a:cs typeface="Times New Roman" pitchFamily="18" charset="0"/>
              </a:rPr>
              <a:t/>
            </a:r>
            <a:br>
              <a:rPr lang="ru-RU" sz="2700" b="1" dirty="0" smtClean="0">
                <a:solidFill>
                  <a:srgbClr val="FF0000"/>
                </a:solidFill>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200" b="1" dirty="0" err="1" smtClean="0">
                <a:solidFill>
                  <a:srgbClr val="FF0000"/>
                </a:solidFill>
                <a:latin typeface="Times New Roman" pitchFamily="18" charset="0"/>
                <a:cs typeface="Times New Roman" pitchFamily="18" charset="0"/>
              </a:rPr>
              <a:t>«Болашақ» бөбекжай- бақшасы.</a:t>
            </a:r>
            <a:r>
              <a:rPr lang="ru-RU" sz="2200" b="1" dirty="0" smtClean="0">
                <a:solidFill>
                  <a:srgbClr val="FF0000"/>
                </a:solidFill>
                <a:latin typeface="Times New Roman" pitchFamily="18" charset="0"/>
                <a:cs typeface="Times New Roman" pitchFamily="18" charset="0"/>
              </a:rPr>
              <a:t/>
            </a:r>
            <a:br>
              <a:rPr lang="ru-RU" sz="2200" b="1" dirty="0" smtClean="0">
                <a:solidFill>
                  <a:srgbClr val="FF0000"/>
                </a:solidFill>
                <a:latin typeface="Times New Roman" pitchFamily="18" charset="0"/>
                <a:cs typeface="Times New Roman" pitchFamily="18" charset="0"/>
              </a:rPr>
            </a:br>
            <a:r>
              <a:rPr lang="ru-RU" sz="2200" b="1" dirty="0" err="1" smtClean="0">
                <a:solidFill>
                  <a:srgbClr val="FF0000"/>
                </a:solidFill>
                <a:latin typeface="Times New Roman" pitchFamily="18" charset="0"/>
                <a:cs typeface="Times New Roman" pitchFamily="18" charset="0"/>
              </a:rPr>
              <a:t>Тәрбиеші: Сағынтаева </a:t>
            </a:r>
            <a:r>
              <a:rPr lang="ru-RU" sz="2200" b="1" dirty="0" smtClean="0">
                <a:solidFill>
                  <a:srgbClr val="FF0000"/>
                </a:solidFill>
                <a:latin typeface="Times New Roman" pitchFamily="18" charset="0"/>
                <a:cs typeface="Times New Roman" pitchFamily="18" charset="0"/>
              </a:rPr>
              <a:t>Қ.Ж. </a:t>
            </a:r>
            <a:r>
              <a:rPr lang="ru-RU" sz="2700" dirty="0" smtClean="0">
                <a:solidFill>
                  <a:srgbClr val="FF0000"/>
                </a:solidFill>
                <a:latin typeface="Times New Roman" pitchFamily="18" charset="0"/>
                <a:cs typeface="Times New Roman" pitchFamily="18" charset="0"/>
              </a:rPr>
              <a:t/>
            </a:r>
            <a:br>
              <a:rPr lang="ru-RU" sz="2700" dirty="0" smtClean="0">
                <a:solidFill>
                  <a:srgbClr val="FF0000"/>
                </a:solidFill>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a:xfrm>
            <a:off x="3131840" y="4365104"/>
            <a:ext cx="3143272" cy="1357322"/>
          </a:xfrm>
        </p:spPr>
        <p:txBody>
          <a:bodyPr>
            <a:normAutofit/>
          </a:bodyPr>
          <a:lstStyle/>
          <a:p>
            <a:pPr algn="r"/>
            <a:endParaRPr lang="ru-RU" dirty="0" smtClean="0"/>
          </a:p>
          <a:p>
            <a:r>
              <a:rPr lang="ru-RU" sz="2200" b="1" i="1" dirty="0" smtClean="0">
                <a:solidFill>
                  <a:srgbClr val="FF0000"/>
                </a:solidFill>
                <a:latin typeface="Times New Roman" pitchFamily="18" charset="0"/>
                <a:cs typeface="Times New Roman" pitchFamily="18" charset="0"/>
              </a:rPr>
              <a:t>201</a:t>
            </a:r>
            <a:r>
              <a:rPr lang="en-US" sz="2200" b="1" i="1" dirty="0" smtClean="0">
                <a:solidFill>
                  <a:srgbClr val="FF0000"/>
                </a:solidFill>
                <a:latin typeface="Times New Roman" pitchFamily="18" charset="0"/>
                <a:cs typeface="Times New Roman" pitchFamily="18" charset="0"/>
              </a:rPr>
              <a:t>7</a:t>
            </a:r>
            <a:r>
              <a:rPr lang="ru-RU" sz="2200" b="1" i="1" dirty="0" smtClean="0">
                <a:solidFill>
                  <a:srgbClr val="FF0000"/>
                </a:solidFill>
                <a:latin typeface="Times New Roman" pitchFamily="18" charset="0"/>
                <a:cs typeface="Times New Roman" pitchFamily="18" charset="0"/>
              </a:rPr>
              <a:t> </a:t>
            </a:r>
            <a:r>
              <a:rPr lang="kk-KZ" sz="2200" b="1" i="1" dirty="0" smtClean="0">
                <a:solidFill>
                  <a:srgbClr val="FF0000"/>
                </a:solidFill>
                <a:latin typeface="Times New Roman" pitchFamily="18" charset="0"/>
                <a:cs typeface="Times New Roman" pitchFamily="18" charset="0"/>
              </a:rPr>
              <a:t>жыл</a:t>
            </a:r>
            <a:endParaRPr lang="ru-RU" sz="2200" b="1" i="1" dirty="0" smtClean="0">
              <a:solidFill>
                <a:srgbClr val="FF0000"/>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endParaRPr lang="ru-RU" sz="1600" dirty="0">
              <a:solidFill>
                <a:schemeClr val="tx1"/>
              </a:solidFill>
              <a:latin typeface="Times New Roman" pitchFamily="18" charset="0"/>
              <a:cs typeface="Times New Roman" pitchFamily="18"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pic>
        <p:nvPicPr>
          <p:cNvPr id="2050" name="Picture 2" descr="D:\ТАНЯ\детский сад\ясли мои\САМООБРАЗОВАНИЕ\2014-2015 уч год\доклад на педсовет ноябрь 2014\DSCN1848.JPG"/>
          <p:cNvPicPr>
            <a:picLocks noChangeAspect="1" noChangeArrowheads="1"/>
          </p:cNvPicPr>
          <p:nvPr/>
        </p:nvPicPr>
        <p:blipFill>
          <a:blip r:embed="rId3" cstate="print"/>
          <a:srcRect/>
          <a:stretch>
            <a:fillRect/>
          </a:stretch>
        </p:blipFill>
        <p:spPr bwMode="auto">
          <a:xfrm>
            <a:off x="1331640" y="1052736"/>
            <a:ext cx="2643188" cy="3524251"/>
          </a:xfrm>
          <a:prstGeom prst="rect">
            <a:avLst/>
          </a:prstGeom>
          <a:ln>
            <a:noFill/>
          </a:ln>
          <a:effectLst>
            <a:softEdge rad="112500"/>
          </a:effectLst>
        </p:spPr>
      </p:pic>
      <p:pic>
        <p:nvPicPr>
          <p:cNvPr id="2052" name="Picture 4" descr="D:\ТАНЯ\детский сад\ясли мои\САМООБРАЗОВАНИЕ\2014-2015 уч год\доклад на педсовет ноябрь 2014\DSCN1850.JPG"/>
          <p:cNvPicPr>
            <a:picLocks noChangeAspect="1" noChangeArrowheads="1"/>
          </p:cNvPicPr>
          <p:nvPr/>
        </p:nvPicPr>
        <p:blipFill>
          <a:blip r:embed="rId4" cstate="print"/>
          <a:srcRect/>
          <a:stretch>
            <a:fillRect/>
          </a:stretch>
        </p:blipFill>
        <p:spPr bwMode="auto">
          <a:xfrm>
            <a:off x="4572000" y="2348880"/>
            <a:ext cx="2643206" cy="3524275"/>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pic>
        <p:nvPicPr>
          <p:cNvPr id="3076" name="Picture 4" descr="D:\ТАНЯ\детский сад\ясли мои\САМООБРАЗОВАНИЕ\2014-2015 уч год\доклад на педсовет ноябрь 2014\DSCN1854.JPG"/>
          <p:cNvPicPr>
            <a:picLocks noChangeAspect="1" noChangeArrowheads="1"/>
          </p:cNvPicPr>
          <p:nvPr/>
        </p:nvPicPr>
        <p:blipFill>
          <a:blip r:embed="rId3" cstate="print"/>
          <a:srcRect/>
          <a:stretch>
            <a:fillRect/>
          </a:stretch>
        </p:blipFill>
        <p:spPr bwMode="auto">
          <a:xfrm>
            <a:off x="3779912" y="2636912"/>
            <a:ext cx="3905245" cy="2928934"/>
          </a:xfrm>
          <a:prstGeom prst="rect">
            <a:avLst/>
          </a:prstGeom>
          <a:ln>
            <a:noFill/>
          </a:ln>
          <a:effectLst>
            <a:softEdge rad="112500"/>
          </a:effectLst>
        </p:spPr>
      </p:pic>
      <p:pic>
        <p:nvPicPr>
          <p:cNvPr id="3077" name="Picture 5" descr="D:\ТАНЯ\детский сад\ясли мои\САМООБРАЗОВАНИЕ\2014-2015 уч год\доклад на педсовет ноябрь 2014\DSCN1855.JPG"/>
          <p:cNvPicPr>
            <a:picLocks noChangeAspect="1" noChangeArrowheads="1"/>
          </p:cNvPicPr>
          <p:nvPr/>
        </p:nvPicPr>
        <p:blipFill>
          <a:blip r:embed="rId4" cstate="print"/>
          <a:srcRect/>
          <a:stretch>
            <a:fillRect/>
          </a:stretch>
        </p:blipFill>
        <p:spPr bwMode="auto">
          <a:xfrm>
            <a:off x="1187624" y="1196752"/>
            <a:ext cx="2500330" cy="3333774"/>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graphics.in.ua/cat/PSD.Kindergarten.Poster.Template.01.3508x24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normAutofit/>
          </a:bodyPr>
          <a:lstStyle/>
          <a:p>
            <a:pPr algn="ctr">
              <a:buNone/>
            </a:pPr>
            <a:r>
              <a:rPr lang="ru-RU" sz="7200" dirty="0" err="1" smtClean="0">
                <a:solidFill>
                  <a:srgbClr val="FF0000"/>
                </a:solidFill>
                <a:latin typeface="Times New Roman" pitchFamily="18" charset="0"/>
                <a:cs typeface="Times New Roman" pitchFamily="18" charset="0"/>
              </a:rPr>
              <a:t>Тыңдағандарыңызға</a:t>
            </a:r>
            <a:r>
              <a:rPr lang="ru-RU" sz="7200" dirty="0" smtClean="0">
                <a:solidFill>
                  <a:srgbClr val="FF0000"/>
                </a:solidFill>
                <a:latin typeface="Times New Roman" pitchFamily="18" charset="0"/>
                <a:cs typeface="Times New Roman" pitchFamily="18" charset="0"/>
              </a:rPr>
              <a:t> </a:t>
            </a:r>
            <a:r>
              <a:rPr lang="ru-RU" sz="7200" dirty="0" err="1" smtClean="0">
                <a:solidFill>
                  <a:srgbClr val="FF0000"/>
                </a:solidFill>
                <a:latin typeface="Times New Roman" pitchFamily="18" charset="0"/>
                <a:cs typeface="Times New Roman" pitchFamily="18" charset="0"/>
              </a:rPr>
              <a:t>рахмет</a:t>
            </a:r>
            <a:r>
              <a:rPr lang="ru-RU" sz="7200" dirty="0" smtClean="0">
                <a:solidFill>
                  <a:srgbClr val="FF0000"/>
                </a:solidFill>
                <a:latin typeface="Times New Roman" pitchFamily="18" charset="0"/>
                <a:cs typeface="Times New Roman" pitchFamily="18" charset="0"/>
              </a:rPr>
              <a:t>!</a:t>
            </a:r>
            <a:endParaRPr lang="ru-RU" sz="7200" dirty="0">
              <a:solidFill>
                <a:srgbClr val="FF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857224" y="764274"/>
            <a:ext cx="7143800" cy="1152558"/>
          </a:xfrm>
        </p:spPr>
        <p:txBody>
          <a:bodyPr>
            <a:normAutofit fontScale="90000"/>
          </a:bodyPr>
          <a:lstStyle/>
          <a:p>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kk-KZ" sz="2800" b="1" dirty="0" smtClean="0">
                <a:solidFill>
                  <a:srgbClr val="FF0000"/>
                </a:solidFill>
              </a:rPr>
              <a:t>"Бала тілін дамытуда заттық ортаның,</a:t>
            </a:r>
            <a:r>
              <a:rPr lang="ru-RU" sz="2800" dirty="0" smtClean="0">
                <a:solidFill>
                  <a:srgbClr val="FF0000"/>
                </a:solidFill>
              </a:rPr>
              <a:t/>
            </a:r>
            <a:br>
              <a:rPr lang="ru-RU" sz="2800" dirty="0" smtClean="0">
                <a:solidFill>
                  <a:srgbClr val="FF0000"/>
                </a:solidFill>
              </a:rPr>
            </a:br>
            <a:r>
              <a:rPr lang="kk-KZ" sz="2800" b="1" dirty="0" smtClean="0">
                <a:solidFill>
                  <a:srgbClr val="FF0000"/>
                </a:solidFill>
              </a:rPr>
              <a:t> коммуникативтік қызметтің рөлі" </a:t>
            </a: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endParaRPr lang="ru-RU" i="1" dirty="0"/>
          </a:p>
        </p:txBody>
      </p:sp>
      <p:sp>
        <p:nvSpPr>
          <p:cNvPr id="3" name="Содержимое 2"/>
          <p:cNvSpPr>
            <a:spLocks noGrp="1"/>
          </p:cNvSpPr>
          <p:nvPr>
            <p:ph idx="1"/>
          </p:nvPr>
        </p:nvSpPr>
        <p:spPr>
          <a:xfrm>
            <a:off x="827584" y="2071678"/>
            <a:ext cx="7344816" cy="4054486"/>
          </a:xfrm>
        </p:spPr>
        <p:txBody>
          <a:bodyPr>
            <a:noAutofit/>
          </a:bodyPr>
          <a:lstStyle/>
          <a:p>
            <a:pPr algn="just">
              <a:spcBef>
                <a:spcPts val="0"/>
              </a:spcBef>
              <a:buNone/>
            </a:pPr>
            <a:r>
              <a:rPr lang="ru-RU" sz="2000" b="1" dirty="0" err="1" smtClean="0">
                <a:solidFill>
                  <a:srgbClr val="7030A0"/>
                </a:solidFill>
                <a:latin typeface="Times New Roman" pitchFamily="18" charset="0"/>
                <a:cs typeface="Times New Roman" pitchFamily="18" charset="0"/>
              </a:rPr>
              <a:t>Балабақшадағы</a:t>
            </a:r>
            <a:r>
              <a:rPr lang="ru-RU" sz="2000" b="1" dirty="0" smtClean="0">
                <a:solidFill>
                  <a:srgbClr val="7030A0"/>
                </a:solidFill>
                <a:latin typeface="Times New Roman" pitchFamily="18" charset="0"/>
                <a:cs typeface="Times New Roman" pitchFamily="18" charset="0"/>
              </a:rPr>
              <a:t> бала </a:t>
            </a:r>
            <a:r>
              <a:rPr lang="ru-RU" sz="2000" b="1" dirty="0" err="1" smtClean="0">
                <a:solidFill>
                  <a:srgbClr val="7030A0"/>
                </a:solidFill>
                <a:latin typeface="Times New Roman" pitchFamily="18" charset="0"/>
                <a:cs typeface="Times New Roman" pitchFamily="18" charset="0"/>
              </a:rPr>
              <a:t>тілін</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жан</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жақты</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дамыту</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үшін</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заттық</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ортаны</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қалыптастыру</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керек</a:t>
            </a:r>
            <a:r>
              <a:rPr lang="ru-RU" sz="2000" b="1" dirty="0" smtClean="0">
                <a:solidFill>
                  <a:srgbClr val="7030A0"/>
                </a:solidFill>
                <a:latin typeface="Times New Roman" pitchFamily="18" charset="0"/>
                <a:cs typeface="Times New Roman" pitchFamily="18" charset="0"/>
              </a:rPr>
              <a:t>.</a:t>
            </a:r>
          </a:p>
          <a:p>
            <a:pPr algn="just">
              <a:spcBef>
                <a:spcPts val="0"/>
              </a:spcBef>
              <a:buNone/>
            </a:pPr>
            <a:r>
              <a:rPr lang="ru-RU" sz="2000" b="1" dirty="0" err="1" smtClean="0">
                <a:solidFill>
                  <a:srgbClr val="7030A0"/>
                </a:solidFill>
                <a:latin typeface="Times New Roman" pitchFamily="18" charset="0"/>
                <a:cs typeface="Times New Roman" pitchFamily="18" charset="0"/>
              </a:rPr>
              <a:t>Мектеп</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жасына</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дейінгі</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баланың шығармашылық дамуын</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қалыптастыру үшін, заттық ортада</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барлық жағдайды жасау</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арқылы түрлі іс</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әрекет үстінде баланың тіл</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байлығының дамуына</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ықпал етуге</a:t>
            </a: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болады</a:t>
            </a:r>
            <a:r>
              <a:rPr lang="ru-RU" sz="2000" b="1" dirty="0" smtClean="0">
                <a:solidFill>
                  <a:srgbClr val="7030A0"/>
                </a:solidFill>
                <a:latin typeface="Times New Roman" pitchFamily="18" charset="0"/>
                <a:cs typeface="Times New Roman" pitchFamily="18" charset="0"/>
              </a:rPr>
              <a:t>.</a:t>
            </a:r>
          </a:p>
          <a:p>
            <a:pPr algn="just">
              <a:spcBef>
                <a:spcPts val="0"/>
              </a:spcBef>
              <a:buNone/>
            </a:pPr>
            <a:r>
              <a:rPr lang="kk-KZ" sz="2000" b="1" dirty="0" smtClean="0">
                <a:solidFill>
                  <a:srgbClr val="7030A0"/>
                </a:solidFill>
                <a:latin typeface="Times New Roman" pitchFamily="18" charset="0"/>
                <a:cs typeface="Times New Roman" pitchFamily="18" charset="0"/>
              </a:rPr>
              <a:t>Мектепке дейінгі педагогикада дамыту орталықтарын түрлі сенсорлық ойындармен, ойын құралдарымен, заттар бейнеленген мазмұнды суреттермен, сюжеттік ойындар, театрландырылған  құралдар арқылы баланың тілін, сөздік қорын іс әрекеттерді орындау барысында балаларды белсенді қатыстыруға болады.</a:t>
            </a:r>
          </a:p>
          <a:p>
            <a:pPr algn="just">
              <a:spcBef>
                <a:spcPts val="0"/>
              </a:spcBef>
              <a:buNone/>
            </a:pPr>
            <a:endParaRPr lang="ru-RU" sz="2000" b="1" dirty="0">
              <a:solidFill>
                <a:srgbClr val="7030A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43608" y="188640"/>
            <a:ext cx="6480720" cy="720080"/>
          </a:xfrm>
        </p:spPr>
        <p:txBody>
          <a:bodyPr>
            <a:noAutofit/>
          </a:bodyPr>
          <a:lstStyle/>
          <a:p>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000" b="1" dirty="0" err="1" smtClean="0">
                <a:solidFill>
                  <a:srgbClr val="FF0000"/>
                </a:solidFill>
                <a:latin typeface="Times New Roman" pitchFamily="18" charset="0"/>
                <a:cs typeface="Times New Roman" pitchFamily="18" charset="0"/>
              </a:rPr>
              <a:t>Баланың тілін</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дамыту</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төмендегі</a:t>
            </a:r>
            <a:r>
              <a:rPr lang="ru-RU" sz="2000" b="1" dirty="0" smtClean="0">
                <a:solidFill>
                  <a:srgbClr val="FF0000"/>
                </a:solidFill>
                <a:latin typeface="Times New Roman" pitchFamily="18" charset="0"/>
                <a:cs typeface="Times New Roman" pitchFamily="18" charset="0"/>
              </a:rPr>
              <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кезеңдер арқылы іске</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асырылады</a:t>
            </a:r>
            <a:r>
              <a:rPr lang="ru-RU" sz="2000" b="1" dirty="0" smtClean="0">
                <a:solidFill>
                  <a:srgbClr val="FF0000"/>
                </a:solidFill>
                <a:latin typeface="Times New Roman" pitchFamily="18" charset="0"/>
                <a:cs typeface="Times New Roman" pitchFamily="18" charset="0"/>
              </a:rPr>
              <a:t>:</a:t>
            </a:r>
            <a:endParaRPr lang="ru-RU" sz="2400" dirty="0">
              <a:solidFill>
                <a:srgbClr val="FF0000"/>
              </a:solidFill>
            </a:endParaRPr>
          </a:p>
        </p:txBody>
      </p:sp>
      <p:sp>
        <p:nvSpPr>
          <p:cNvPr id="3" name="Содержимое 2"/>
          <p:cNvSpPr>
            <a:spLocks noGrp="1"/>
          </p:cNvSpPr>
          <p:nvPr>
            <p:ph idx="1"/>
          </p:nvPr>
        </p:nvSpPr>
        <p:spPr>
          <a:xfrm>
            <a:off x="971600" y="2564904"/>
            <a:ext cx="7358114" cy="3024336"/>
          </a:xfrm>
        </p:spPr>
        <p:txBody>
          <a:bodyPr/>
          <a:lstStyle/>
          <a:p>
            <a:pPr>
              <a:spcBef>
                <a:spcPts val="0"/>
              </a:spcBef>
              <a:buNone/>
            </a:pPr>
            <a:r>
              <a:rPr lang="ru-RU" dirty="0" smtClean="0">
                <a:solidFill>
                  <a:srgbClr val="7030A0"/>
                </a:solidFill>
                <a:latin typeface="Times New Roman" pitchFamily="18" charset="0"/>
                <a:cs typeface="Times New Roman" pitchFamily="18" charset="0"/>
              </a:rPr>
              <a:t>1. </a:t>
            </a:r>
            <a:r>
              <a:rPr lang="ru-RU" dirty="0" err="1" smtClean="0">
                <a:solidFill>
                  <a:srgbClr val="7030A0"/>
                </a:solidFill>
                <a:latin typeface="Times New Roman" pitchFamily="18" charset="0"/>
                <a:cs typeface="Times New Roman" pitchFamily="18" charset="0"/>
              </a:rPr>
              <a:t>Тәрбиешінің</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сөзі</a:t>
            </a:r>
            <a:r>
              <a:rPr lang="ru-RU" dirty="0" smtClean="0">
                <a:solidFill>
                  <a:srgbClr val="7030A0"/>
                </a:solidFill>
                <a:latin typeface="Times New Roman" pitchFamily="18" charset="0"/>
                <a:cs typeface="Times New Roman" pitchFamily="18" charset="0"/>
              </a:rPr>
              <a:t>.</a:t>
            </a:r>
          </a:p>
          <a:p>
            <a:pPr>
              <a:spcBef>
                <a:spcPts val="0"/>
              </a:spcBef>
              <a:buNone/>
            </a:pPr>
            <a:r>
              <a:rPr lang="ru-RU" dirty="0" smtClean="0">
                <a:solidFill>
                  <a:srgbClr val="7030A0"/>
                </a:solidFill>
                <a:latin typeface="Times New Roman" pitchFamily="18" charset="0"/>
                <a:cs typeface="Times New Roman" pitchFamily="18" charset="0"/>
              </a:rPr>
              <a:t>2. Бала </a:t>
            </a:r>
            <a:r>
              <a:rPr lang="ru-RU" dirty="0" err="1" smtClean="0">
                <a:solidFill>
                  <a:srgbClr val="7030A0"/>
                </a:solidFill>
                <a:latin typeface="Times New Roman" pitchFamily="18" charset="0"/>
                <a:cs typeface="Times New Roman" pitchFamily="18" charset="0"/>
              </a:rPr>
              <a:t>тілін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дамытуда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қолданылатын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әдіс</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тәсілдер</a:t>
            </a:r>
            <a:r>
              <a:rPr lang="ru-RU" dirty="0" smtClean="0">
                <a:solidFill>
                  <a:srgbClr val="7030A0"/>
                </a:solidFill>
                <a:latin typeface="Times New Roman" pitchFamily="18" charset="0"/>
                <a:cs typeface="Times New Roman" pitchFamily="18" charset="0"/>
              </a:rPr>
              <a:t> . </a:t>
            </a:r>
          </a:p>
          <a:p>
            <a:pPr>
              <a:spcBef>
                <a:spcPts val="0"/>
              </a:spcBef>
              <a:buNone/>
            </a:pPr>
            <a:r>
              <a:rPr lang="ru-RU" dirty="0" smtClean="0">
                <a:solidFill>
                  <a:srgbClr val="7030A0"/>
                </a:solidFill>
                <a:latin typeface="Times New Roman" pitchFamily="18" charset="0"/>
                <a:cs typeface="Times New Roman" pitchFamily="18" charset="0"/>
              </a:rPr>
              <a:t>3. </a:t>
            </a:r>
            <a:r>
              <a:rPr lang="ru-RU" dirty="0" err="1" smtClean="0">
                <a:solidFill>
                  <a:srgbClr val="7030A0"/>
                </a:solidFill>
                <a:latin typeface="Times New Roman" pitchFamily="18" charset="0"/>
                <a:cs typeface="Times New Roman" pitchFamily="18" charset="0"/>
              </a:rPr>
              <a:t>Барлық</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топтарға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арналған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құрал</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жабдықтар</a:t>
            </a:r>
            <a:r>
              <a:rPr lang="ru-RU" dirty="0">
                <a:solidFill>
                  <a:srgbClr val="7030A0"/>
                </a:solidFill>
                <a:latin typeface="Times New Roman" pitchFamily="18" charset="0"/>
                <a:cs typeface="Times New Roman" pitchFamily="18" charset="0"/>
              </a:rPr>
              <a:t>.</a:t>
            </a:r>
            <a:endParaRPr lang="ru-RU" sz="4000" dirty="0" smtClean="0">
              <a:solidFill>
                <a:srgbClr val="7030A0"/>
              </a:solidFill>
              <a:latin typeface="Times New Roman" pitchFamily="18" charset="0"/>
              <a:cs typeface="Times New Roman" pitchFamily="18" charset="0"/>
            </a:endParaRPr>
          </a:p>
          <a:p>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Содержимое 2"/>
          <p:cNvSpPr>
            <a:spLocks noGrp="1"/>
          </p:cNvSpPr>
          <p:nvPr>
            <p:ph idx="1"/>
          </p:nvPr>
        </p:nvSpPr>
        <p:spPr>
          <a:xfrm>
            <a:off x="971600" y="836712"/>
            <a:ext cx="7171730" cy="5159495"/>
          </a:xfrm>
        </p:spPr>
        <p:txBody>
          <a:bodyPr>
            <a:normAutofit fontScale="77500" lnSpcReduction="20000"/>
          </a:bodyPr>
          <a:lstStyle/>
          <a:p>
            <a:pPr algn="ctr">
              <a:buNone/>
            </a:pPr>
            <a:endParaRPr lang="ru-RU" sz="3000" dirty="0" smtClean="0">
              <a:latin typeface="Times New Roman" pitchFamily="18" charset="0"/>
              <a:cs typeface="Times New Roman" pitchFamily="18" charset="0"/>
            </a:endParaRPr>
          </a:p>
          <a:p>
            <a:pPr algn="just">
              <a:lnSpc>
                <a:spcPct val="120000"/>
              </a:lnSpc>
              <a:spcBef>
                <a:spcPts val="0"/>
              </a:spcBef>
              <a:buNone/>
            </a:pPr>
            <a:r>
              <a:rPr lang="ru-RU" sz="3800" b="1" dirty="0" smtClean="0">
                <a:solidFill>
                  <a:srgbClr val="7030A0"/>
                </a:solidFill>
                <a:latin typeface="Times New Roman" pitchFamily="18" charset="0"/>
                <a:cs typeface="Times New Roman" pitchFamily="18" charset="0"/>
              </a:rPr>
              <a:t>	</a:t>
            </a:r>
            <a:r>
              <a:rPr lang="ru-RU" sz="3800" dirty="0" smtClean="0">
                <a:solidFill>
                  <a:srgbClr val="7030A0"/>
                </a:solidFill>
                <a:latin typeface="Times New Roman" pitchFamily="18" charset="0"/>
                <a:cs typeface="Times New Roman" pitchFamily="18" charset="0"/>
              </a:rPr>
              <a:t>Бала </a:t>
            </a:r>
            <a:r>
              <a:rPr lang="ru-RU" sz="3800" dirty="0" err="1" smtClean="0">
                <a:solidFill>
                  <a:srgbClr val="7030A0"/>
                </a:solidFill>
                <a:latin typeface="Times New Roman" pitchFamily="18" charset="0"/>
                <a:cs typeface="Times New Roman" pitchFamily="18" charset="0"/>
              </a:rPr>
              <a:t>тілін</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дамытудағы заттық ортада</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тәрбиешінің сауатты</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мәнерлі сөзі </a:t>
            </a:r>
            <a:r>
              <a:rPr lang="ru-RU" sz="3800" dirty="0" smtClean="0">
                <a:solidFill>
                  <a:srgbClr val="7030A0"/>
                </a:solidFill>
                <a:latin typeface="Times New Roman" pitchFamily="18" charset="0"/>
                <a:cs typeface="Times New Roman" pitchFamily="18" charset="0"/>
              </a:rPr>
              <a:t>бала </a:t>
            </a:r>
            <a:r>
              <a:rPr lang="ru-RU" sz="3800" dirty="0" err="1" smtClean="0">
                <a:solidFill>
                  <a:srgbClr val="7030A0"/>
                </a:solidFill>
                <a:latin typeface="Times New Roman" pitchFamily="18" charset="0"/>
                <a:cs typeface="Times New Roman" pitchFamily="18" charset="0"/>
              </a:rPr>
              <a:t>тілінің дамуына</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қалыптасуында үлкен  рөл атқарады</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Балаларды</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ауызша</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әңгімелеп беруге</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сипаттап</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айтуға және тәрбиешінің мәнерлі сөзі оқытуға, тәрбиелеуге бағыт береді</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Баланың бойында</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ойлау</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мәнерлеп сөйлеу, ойын</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жеткізу</a:t>
            </a:r>
            <a:r>
              <a:rPr lang="ru-RU" sz="3800" dirty="0" smtClean="0">
                <a:solidFill>
                  <a:srgbClr val="7030A0"/>
                </a:solidFill>
                <a:latin typeface="Times New Roman" pitchFamily="18" charset="0"/>
                <a:cs typeface="Times New Roman" pitchFamily="18" charset="0"/>
              </a:rPr>
              <a:t> </a:t>
            </a:r>
            <a:r>
              <a:rPr lang="ru-RU" sz="3800" dirty="0" err="1" smtClean="0">
                <a:solidFill>
                  <a:srgbClr val="7030A0"/>
                </a:solidFill>
                <a:latin typeface="Times New Roman" pitchFamily="18" charset="0"/>
                <a:cs typeface="Times New Roman" pitchFamily="18" charset="0"/>
              </a:rPr>
              <a:t>дағдылары қалыптасады </a:t>
            </a:r>
            <a:r>
              <a:rPr lang="ru-RU" sz="3800" dirty="0" smtClean="0">
                <a:solidFill>
                  <a:srgbClr val="7030A0"/>
                </a:solidFill>
                <a:latin typeface="Times New Roman" pitchFamily="18" charset="0"/>
                <a:cs typeface="Times New Roman" pitchFamily="18" charset="0"/>
              </a:rPr>
              <a:t>.</a:t>
            </a:r>
            <a:endParaRPr lang="ru-RU" sz="3800" i="1" dirty="0" smtClean="0">
              <a:solidFill>
                <a:srgbClr val="7030A0"/>
              </a:solidFill>
              <a:latin typeface="Times New Roman" pitchFamily="18" charset="0"/>
              <a:cs typeface="Times New Roman" pitchFamily="18" charset="0"/>
            </a:endParaRPr>
          </a:p>
          <a:p>
            <a:pPr algn="ct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857224" y="274638"/>
            <a:ext cx="7215238" cy="1143000"/>
          </a:xfrm>
        </p:spPr>
        <p:txBody>
          <a:bodyPr>
            <a:noAutofit/>
          </a:bodyPr>
          <a:lstStyle/>
          <a:p>
            <a:pPr algn="just"/>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solidFill>
                  <a:srgbClr val="7030A0"/>
                </a:solidFill>
                <a:latin typeface="Times New Roman" pitchFamily="18" charset="0"/>
                <a:cs typeface="Times New Roman" pitchFamily="18" charset="0"/>
              </a:rPr>
              <a:t/>
            </a:r>
            <a:br>
              <a:rPr lang="ru-RU" sz="2000" b="1" dirty="0" smtClean="0">
                <a:solidFill>
                  <a:srgbClr val="7030A0"/>
                </a:solidFill>
                <a:latin typeface="Times New Roman" pitchFamily="18" charset="0"/>
                <a:cs typeface="Times New Roman" pitchFamily="18" charset="0"/>
              </a:rPr>
            </a:br>
            <a:r>
              <a:rPr lang="ru-RU" sz="1600" dirty="0" smtClean="0">
                <a:solidFill>
                  <a:srgbClr val="7030A0"/>
                </a:solidFill>
                <a:latin typeface="Times New Roman" pitchFamily="18" charset="0"/>
                <a:cs typeface="Times New Roman" pitchFamily="18" charset="0"/>
              </a:rPr>
              <a:t>Бос </a:t>
            </a:r>
            <a:r>
              <a:rPr lang="ru-RU" sz="1600" dirty="0" err="1" smtClean="0">
                <a:solidFill>
                  <a:srgbClr val="7030A0"/>
                </a:solidFill>
                <a:latin typeface="Times New Roman" pitchFamily="18" charset="0"/>
                <a:cs typeface="Times New Roman" pitchFamily="18" charset="0"/>
              </a:rPr>
              <a:t>ешқандай</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заттық</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ортамен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жабдықталмаған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топта</a:t>
            </a:r>
            <a:r>
              <a:rPr lang="ru-RU" sz="1600" dirty="0" smtClean="0">
                <a:solidFill>
                  <a:srgbClr val="7030A0"/>
                </a:solidFill>
                <a:latin typeface="Times New Roman" pitchFamily="18" charset="0"/>
                <a:cs typeface="Times New Roman" pitchFamily="18" charset="0"/>
              </a:rPr>
              <a:t> бала </a:t>
            </a:r>
            <a:r>
              <a:rPr lang="ru-RU" sz="1600" dirty="0" err="1" smtClean="0">
                <a:solidFill>
                  <a:srgbClr val="7030A0"/>
                </a:solidFill>
                <a:latin typeface="Times New Roman" pitchFamily="18" charset="0"/>
                <a:cs typeface="Times New Roman" pitchFamily="18" charset="0"/>
              </a:rPr>
              <a:t>тілінің</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дамуы</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екі</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талай</a:t>
            </a:r>
            <a:r>
              <a:rPr lang="ru-RU" sz="1600" dirty="0" smtClean="0">
                <a:solidFill>
                  <a:srgbClr val="7030A0"/>
                </a:solidFill>
                <a:latin typeface="Times New Roman" pitchFamily="18" charset="0"/>
                <a:cs typeface="Times New Roman" pitchFamily="18" charset="0"/>
              </a:rPr>
              <a:t>.</a:t>
            </a:r>
            <a:r>
              <a:rPr lang="ru-RU" sz="1600" dirty="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Балалар</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бір</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бірімен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араласып</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танымдық</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қызығушылық</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іс</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әрекеттерін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жабдықталған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жақсы</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ортада</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іске</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асыра</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алады</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Сондықтан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тәрбиешілер,ересектер</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сәбиге</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ерекше</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көңіл</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бөлу</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керек</a:t>
            </a:r>
            <a:r>
              <a:rPr lang="ru-RU" sz="1600" dirty="0">
                <a:solidFill>
                  <a:srgbClr val="7030A0"/>
                </a:solidFill>
                <a:latin typeface="Times New Roman" pitchFamily="18" charset="0"/>
                <a:cs typeface="Times New Roman" pitchFamily="18" charset="0"/>
              </a:rPr>
              <a:t>.</a:t>
            </a:r>
            <a:r>
              <a:rPr lang="ru-RU" sz="1600" dirty="0" smtClean="0">
                <a:solidFill>
                  <a:srgbClr val="7030A0"/>
                </a:solidFill>
                <a:latin typeface="Times New Roman" pitchFamily="18" charset="0"/>
                <a:cs typeface="Times New Roman" pitchFamily="18" charset="0"/>
              </a:rPr>
              <a:t/>
            </a:r>
            <a:br>
              <a:rPr lang="ru-RU" sz="1600" dirty="0" smtClean="0">
                <a:solidFill>
                  <a:srgbClr val="7030A0"/>
                </a:solidFill>
                <a:latin typeface="Times New Roman" pitchFamily="18" charset="0"/>
                <a:cs typeface="Times New Roman" pitchFamily="18" charset="0"/>
              </a:rPr>
            </a:br>
            <a:r>
              <a:rPr lang="ru-RU" sz="1600" dirty="0" err="1" smtClean="0">
                <a:solidFill>
                  <a:srgbClr val="7030A0"/>
                </a:solidFill>
                <a:latin typeface="Times New Roman" pitchFamily="18" charset="0"/>
                <a:cs typeface="Times New Roman" pitchFamily="18" charset="0"/>
              </a:rPr>
              <a:t>Балалардың</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тілін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дамыту</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үшін,танымдарын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кеңейту</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үшін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қызықты,мазмұнды</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іс</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әрекетке</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тарту,сәбидің</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қызығушылығын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тудыратын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жағдайлар</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жасау,ойын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түрінде</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ұйымдастыру</a:t>
            </a:r>
            <a:r>
              <a:rPr lang="ru-RU" sz="1600" dirty="0" smtClean="0">
                <a:solidFill>
                  <a:srgbClr val="7030A0"/>
                </a:solidFill>
                <a:latin typeface="Times New Roman" pitchFamily="18" charset="0"/>
                <a:cs typeface="Times New Roman" pitchFamily="18" charset="0"/>
              </a:rPr>
              <a:t>. Бала </a:t>
            </a:r>
            <a:r>
              <a:rPr lang="ru-RU" sz="1600" dirty="0" err="1" smtClean="0">
                <a:solidFill>
                  <a:srgbClr val="7030A0"/>
                </a:solidFill>
                <a:latin typeface="Times New Roman" pitchFamily="18" charset="0"/>
                <a:cs typeface="Times New Roman" pitchFamily="18" charset="0"/>
              </a:rPr>
              <a:t>екі</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жасар</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кезеңінде</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ересек</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адамдардың</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тілін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түсінуін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дамыту</a:t>
            </a:r>
            <a:r>
              <a:rPr lang="ru-RU" sz="1600" dirty="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үшін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тәрбиеші</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балалармен</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эмоциялық</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тілдік</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қарым</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қатынас</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жасай</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отырып</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бүкіл</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режимдік</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және</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тұрмыстық</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жағдайларды</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пайдалануға</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тырысады</a:t>
            </a:r>
            <a:r>
              <a:rPr lang="ru-RU" sz="1800" dirty="0" smtClean="0">
                <a:solidFill>
                  <a:srgbClr val="7030A0"/>
                </a:solidFill>
                <a:latin typeface="Times New Roman" pitchFamily="18" charset="0"/>
                <a:cs typeface="Times New Roman" pitchFamily="18" charset="0"/>
              </a:rPr>
              <a:t>.</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2051" name="Picture 3" descr="D:\ТАНЯ\детский сад\Аттестация с нашего компа\МОЕ парфолио\статья в интернет\DSCN1838.JPG"/>
          <p:cNvPicPr>
            <a:picLocks noChangeAspect="1" noChangeArrowheads="1"/>
          </p:cNvPicPr>
          <p:nvPr/>
        </p:nvPicPr>
        <p:blipFill>
          <a:blip r:embed="rId3" cstate="print"/>
          <a:srcRect/>
          <a:stretch>
            <a:fillRect/>
          </a:stretch>
        </p:blipFill>
        <p:spPr bwMode="auto">
          <a:xfrm>
            <a:off x="3214677" y="4500570"/>
            <a:ext cx="2856931" cy="2143140"/>
          </a:xfrm>
          <a:prstGeom prst="rect">
            <a:avLst/>
          </a:prstGeom>
          <a:noFill/>
        </p:spPr>
      </p:pic>
      <p:pic>
        <p:nvPicPr>
          <p:cNvPr id="2052" name="Picture 4" descr="D:\ТАНЯ\детский сад\Аттестация с нашего компа\МОЕ парфолио\статья в интернет\DSCN1808.JPG"/>
          <p:cNvPicPr>
            <a:picLocks noChangeAspect="1" noChangeArrowheads="1"/>
          </p:cNvPicPr>
          <p:nvPr/>
        </p:nvPicPr>
        <p:blipFill>
          <a:blip r:embed="rId4" cstate="print"/>
          <a:srcRect/>
          <a:stretch>
            <a:fillRect/>
          </a:stretch>
        </p:blipFill>
        <p:spPr bwMode="auto">
          <a:xfrm>
            <a:off x="6215075" y="3929067"/>
            <a:ext cx="2728336" cy="2045950"/>
          </a:xfrm>
          <a:prstGeom prst="rect">
            <a:avLst/>
          </a:prstGeom>
          <a:noFill/>
        </p:spPr>
      </p:pic>
      <p:pic>
        <p:nvPicPr>
          <p:cNvPr id="2053" name="Picture 5" descr="D:\ТАНЯ\детский сад\Аттестация с нашего компа\МОЕ парфолио\статья в интернет\DSCN1827.JPG"/>
          <p:cNvPicPr>
            <a:picLocks noGrp="1" noChangeAspect="1" noChangeArrowheads="1"/>
          </p:cNvPicPr>
          <p:nvPr>
            <p:ph idx="1"/>
          </p:nvPr>
        </p:nvPicPr>
        <p:blipFill>
          <a:blip r:embed="rId5" cstate="print"/>
          <a:srcRect/>
          <a:stretch>
            <a:fillRect/>
          </a:stretch>
        </p:blipFill>
        <p:spPr bwMode="auto">
          <a:xfrm>
            <a:off x="285720" y="3929067"/>
            <a:ext cx="2786083" cy="208956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diamond(in)">
                                      <p:cBhvr>
                                        <p:cTn id="13" dur="2000"/>
                                        <p:tgtEl>
                                          <p:spTgt spid="205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diamond(in)">
                                      <p:cBhvr>
                                        <p:cTn id="18" dur="20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diamond(in)">
                                      <p:cBhvr>
                                        <p:cTn id="23"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Содержимое 2"/>
          <p:cNvSpPr>
            <a:spLocks noGrp="1"/>
          </p:cNvSpPr>
          <p:nvPr>
            <p:ph idx="1"/>
          </p:nvPr>
        </p:nvSpPr>
        <p:spPr>
          <a:xfrm>
            <a:off x="785786" y="785795"/>
            <a:ext cx="7000924" cy="5572164"/>
          </a:xfrm>
        </p:spPr>
        <p:txBody>
          <a:bodyPr>
            <a:normAutofit/>
          </a:bodyPr>
          <a:lstStyle/>
          <a:p>
            <a:pPr algn="ctr">
              <a:buNone/>
            </a:pPr>
            <a:endParaRPr lang="ru-RU" sz="2400" b="1" dirty="0" smtClean="0">
              <a:solidFill>
                <a:srgbClr val="7030A0"/>
              </a:solidFill>
              <a:latin typeface="Times New Roman" pitchFamily="18" charset="0"/>
              <a:cs typeface="Times New Roman" pitchFamily="18" charset="0"/>
            </a:endParaRPr>
          </a:p>
          <a:p>
            <a:pPr algn="just">
              <a:spcBef>
                <a:spcPts val="0"/>
              </a:spcBef>
              <a:buNone/>
            </a:pPr>
            <a:r>
              <a:rPr lang="ru-RU" sz="2400" b="1"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Заттық дамутышылық </a:t>
            </a:r>
            <a:r>
              <a:rPr lang="ru-RU" sz="2400" dirty="0" smtClean="0">
                <a:solidFill>
                  <a:srgbClr val="7030A0"/>
                </a:solidFill>
                <a:latin typeface="Times New Roman" pitchFamily="18" charset="0"/>
                <a:cs typeface="Times New Roman" pitchFamily="18" charset="0"/>
              </a:rPr>
              <a:t>орта  </a:t>
            </a:r>
            <a:r>
              <a:rPr lang="ru-RU" sz="2400" dirty="0" err="1" smtClean="0">
                <a:solidFill>
                  <a:srgbClr val="7030A0"/>
                </a:solidFill>
                <a:latin typeface="Times New Roman" pitchFamily="18" charset="0"/>
                <a:cs typeface="Times New Roman" pitchFamily="18" charset="0"/>
              </a:rPr>
              <a:t>бұл балалардың материалдық</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физиологиялық</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танымдық қабілеттерін арттырып</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іске</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асыратын</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орта</a:t>
            </a:r>
            <a:r>
              <a:rPr lang="ru-RU" sz="2400" dirty="0" smtClean="0">
                <a:solidFill>
                  <a:srgbClr val="7030A0"/>
                </a:solidFill>
                <a:latin typeface="Times New Roman" pitchFamily="18" charset="0"/>
                <a:cs typeface="Times New Roman" pitchFamily="18" charset="0"/>
              </a:rPr>
              <a:t>. Жан </a:t>
            </a:r>
            <a:r>
              <a:rPr lang="ru-RU" sz="2400" dirty="0" err="1" smtClean="0">
                <a:solidFill>
                  <a:srgbClr val="7030A0"/>
                </a:solidFill>
                <a:latin typeface="Times New Roman" pitchFamily="18" charset="0"/>
                <a:cs typeface="Times New Roman" pitchFamily="18" charset="0"/>
              </a:rPr>
              <a:t>жақты әлеуметтік жабдықталған заттық </a:t>
            </a:r>
            <a:r>
              <a:rPr lang="ru-RU" sz="2400" dirty="0" smtClean="0">
                <a:solidFill>
                  <a:srgbClr val="7030A0"/>
                </a:solidFill>
                <a:latin typeface="Times New Roman" pitchFamily="18" charset="0"/>
                <a:cs typeface="Times New Roman" pitchFamily="18" charset="0"/>
              </a:rPr>
              <a:t>орта </a:t>
            </a:r>
            <a:r>
              <a:rPr lang="ru-RU" sz="2400" dirty="0" err="1" smtClean="0">
                <a:solidFill>
                  <a:srgbClr val="7030A0"/>
                </a:solidFill>
                <a:latin typeface="Times New Roman" pitchFamily="18" charset="0"/>
                <a:cs typeface="Times New Roman" pitchFamily="18" charset="0"/>
              </a:rPr>
              <a:t>бұл балаларды</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түрлі іс</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әрекетпен айналусын</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қамтиді</a:t>
            </a:r>
            <a:r>
              <a:rPr lang="ru-RU" sz="2400" i="1"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Қоршаған ортада</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балалардың жеке</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басының дамуына</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қызығушылықтары, белсенділіктері</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ұйымшылдық дағдыларының қалыптасуы үшін мынадай</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принциптерге</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сүйенуге болады</a:t>
            </a:r>
            <a:r>
              <a:rPr lang="ru-RU" sz="2400" dirty="0" smtClean="0">
                <a:solidFill>
                  <a:srgbClr val="7030A0"/>
                </a:solidFill>
                <a:latin typeface="Times New Roman" pitchFamily="18" charset="0"/>
                <a:cs typeface="Times New Roman" pitchFamily="18" charset="0"/>
              </a:rPr>
              <a:t>. </a:t>
            </a:r>
          </a:p>
          <a:p>
            <a:pPr algn="just">
              <a:spcBef>
                <a:spcPts val="0"/>
              </a:spcBef>
              <a:buNone/>
            </a:pPr>
            <a:endParaRPr lang="ru-RU" sz="2400" b="1" dirty="0" smtClean="0">
              <a:solidFill>
                <a:srgbClr val="7030A0"/>
              </a:solidFill>
              <a:latin typeface="Times New Roman" pitchFamily="18" charset="0"/>
              <a:cs typeface="Times New Roman" pitchFamily="18" charset="0"/>
            </a:endParaRPr>
          </a:p>
          <a:p>
            <a:pPr>
              <a:buNone/>
            </a:pPr>
            <a:endParaRPr lang="ru-RU" sz="2000" b="1" dirty="0">
              <a:solidFill>
                <a:srgbClr val="7030A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785786" y="0"/>
            <a:ext cx="6429420" cy="1268760"/>
          </a:xfrm>
        </p:spPr>
        <p:txBody>
          <a:bodyPr>
            <a:noAutofit/>
          </a:bodyPr>
          <a:lstStyle/>
          <a:p>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err="1" smtClean="0">
                <a:solidFill>
                  <a:srgbClr val="FF0000"/>
                </a:solidFill>
                <a:latin typeface="Times New Roman" pitchFamily="18" charset="0"/>
                <a:cs typeface="Times New Roman" pitchFamily="18" charset="0"/>
              </a:rPr>
              <a:t>Топтағы</a:t>
            </a:r>
            <a:r>
              <a:rPr lang="ru-RU" sz="3200" b="1" i="1" dirty="0" smtClean="0">
                <a:solidFill>
                  <a:srgbClr val="FF0000"/>
                </a:solidFill>
                <a:latin typeface="Times New Roman" pitchFamily="18" charset="0"/>
                <a:cs typeface="Times New Roman" pitchFamily="18" charset="0"/>
              </a:rPr>
              <a:t> </a:t>
            </a:r>
            <a:r>
              <a:rPr lang="ru-RU" sz="3200" b="1" i="1" dirty="0" err="1" smtClean="0">
                <a:solidFill>
                  <a:srgbClr val="FF0000"/>
                </a:solidFill>
                <a:latin typeface="Times New Roman" pitchFamily="18" charset="0"/>
                <a:cs typeface="Times New Roman" pitchFamily="18" charset="0"/>
              </a:rPr>
              <a:t>заттық</a:t>
            </a:r>
            <a:r>
              <a:rPr lang="ru-RU" sz="3200" b="1" i="1" dirty="0" smtClean="0">
                <a:solidFill>
                  <a:srgbClr val="FF0000"/>
                </a:solidFill>
                <a:latin typeface="Times New Roman" pitchFamily="18" charset="0"/>
                <a:cs typeface="Times New Roman" pitchFamily="18" charset="0"/>
              </a:rPr>
              <a:t> </a:t>
            </a:r>
            <a:r>
              <a:rPr lang="ru-RU" sz="3200" b="1" i="1" dirty="0" err="1" smtClean="0">
                <a:solidFill>
                  <a:srgbClr val="FF0000"/>
                </a:solidFill>
                <a:latin typeface="Times New Roman" pitchFamily="18" charset="0"/>
                <a:cs typeface="Times New Roman" pitchFamily="18" charset="0"/>
              </a:rPr>
              <a:t>ортаны</a:t>
            </a:r>
            <a:r>
              <a:rPr lang="ru-RU" sz="3200" b="1" i="1" dirty="0" smtClean="0">
                <a:solidFill>
                  <a:srgbClr val="FF0000"/>
                </a:solidFill>
                <a:latin typeface="Times New Roman" pitchFamily="18" charset="0"/>
                <a:cs typeface="Times New Roman" pitchFamily="18" charset="0"/>
              </a:rPr>
              <a:t> </a:t>
            </a:r>
            <a:r>
              <a:rPr lang="ru-RU" sz="3200" b="1" i="1" dirty="0" err="1" smtClean="0">
                <a:solidFill>
                  <a:srgbClr val="FF0000"/>
                </a:solidFill>
                <a:latin typeface="Times New Roman" pitchFamily="18" charset="0"/>
                <a:cs typeface="Times New Roman" pitchFamily="18" charset="0"/>
              </a:rPr>
              <a:t>қалыптастыру</a:t>
            </a:r>
            <a:r>
              <a:rPr lang="ru-RU" sz="3200" b="1" i="1" dirty="0" smtClean="0">
                <a:solidFill>
                  <a:srgbClr val="FF0000"/>
                </a:solidFill>
                <a:latin typeface="Times New Roman" pitchFamily="18" charset="0"/>
                <a:cs typeface="Times New Roman" pitchFamily="18" charset="0"/>
              </a:rPr>
              <a:t> </a:t>
            </a:r>
            <a:r>
              <a:rPr lang="ru-RU" sz="3200" b="1" i="1" dirty="0" err="1" smtClean="0">
                <a:solidFill>
                  <a:srgbClr val="FF0000"/>
                </a:solidFill>
                <a:latin typeface="Times New Roman" pitchFamily="18" charset="0"/>
                <a:cs typeface="Times New Roman" pitchFamily="18" charset="0"/>
              </a:rPr>
              <a:t>принциптік</a:t>
            </a:r>
            <a:r>
              <a:rPr lang="ru-RU" sz="3200" b="1" i="1" dirty="0" smtClean="0">
                <a:solidFill>
                  <a:srgbClr val="FF0000"/>
                </a:solidFill>
                <a:latin typeface="Times New Roman" pitchFamily="18" charset="0"/>
                <a:cs typeface="Times New Roman" pitchFamily="18" charset="0"/>
              </a:rPr>
              <a:t> </a:t>
            </a:r>
            <a:r>
              <a:rPr lang="ru-RU" sz="3200" b="1" i="1" dirty="0" err="1" smtClean="0">
                <a:solidFill>
                  <a:srgbClr val="FF0000"/>
                </a:solidFill>
                <a:latin typeface="Times New Roman" pitchFamily="18" charset="0"/>
                <a:cs typeface="Times New Roman" pitchFamily="18" charset="0"/>
              </a:rPr>
              <a:t>құрылымдары</a:t>
            </a:r>
            <a:r>
              <a:rPr lang="ru-RU" sz="3200" b="1" i="1" dirty="0" smtClean="0">
                <a:solidFill>
                  <a:srgbClr val="FF0000"/>
                </a:solidFill>
                <a:latin typeface="Times New Roman" pitchFamily="18" charset="0"/>
                <a:cs typeface="Times New Roman" pitchFamily="18" charset="0"/>
              </a:rPr>
              <a:t>;</a:t>
            </a: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7787208" cy="4525963"/>
          </a:xfrm>
        </p:spPr>
        <p:txBody>
          <a:bodyPr>
            <a:normAutofit/>
          </a:bodyPr>
          <a:lstStyle/>
          <a:p>
            <a:pPr algn="just">
              <a:lnSpc>
                <a:spcPct val="110000"/>
              </a:lnSpc>
              <a:spcBef>
                <a:spcPts val="0"/>
              </a:spcBef>
              <a:buNone/>
            </a:pPr>
            <a:r>
              <a:rPr lang="ru-RU" sz="1600" b="1" dirty="0" smtClean="0">
                <a:solidFill>
                  <a:srgbClr val="7030A0"/>
                </a:solidFill>
                <a:latin typeface="Times New Roman" pitchFamily="18" charset="0"/>
                <a:cs typeface="Times New Roman" pitchFamily="18" charset="0"/>
              </a:rPr>
              <a:t>1</a:t>
            </a:r>
            <a:r>
              <a:rPr lang="ru-RU" sz="1600" b="1" dirty="0" smtClean="0">
                <a:solidFill>
                  <a:srgbClr val="002060"/>
                </a:solidFill>
                <a:latin typeface="Times New Roman" pitchFamily="18" charset="0"/>
                <a:cs typeface="Times New Roman" pitchFamily="18" charset="0"/>
              </a:rPr>
              <a:t>.</a:t>
            </a:r>
            <a:r>
              <a:rPr lang="ru-RU" sz="1600" dirty="0" smtClean="0">
                <a:solidFill>
                  <a:srgbClr val="002060"/>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бірімен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жеке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араласу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орталығы»Үлкен </a:t>
            </a:r>
            <a:r>
              <a:rPr lang="ru-RU" sz="1600" dirty="0" smtClean="0">
                <a:latin typeface="Times New Roman" pitchFamily="18" charset="0"/>
                <a:cs typeface="Times New Roman" pitchFamily="18" charset="0"/>
              </a:rPr>
              <a:t>мен бала, </a:t>
            </a:r>
            <a:r>
              <a:rPr lang="ru-RU" sz="1600" dirty="0" err="1" smtClean="0">
                <a:latin typeface="Times New Roman" pitchFamily="18" charset="0"/>
                <a:cs typeface="Times New Roman" pitchFamily="18" charset="0"/>
              </a:rPr>
              <a:t>өзін жалғыз сезінген</a:t>
            </a:r>
            <a:r>
              <a:rPr lang="ru-RU" sz="1600" dirty="0" smtClean="0">
                <a:latin typeface="Times New Roman" pitchFamily="18" charset="0"/>
                <a:cs typeface="Times New Roman" pitchFamily="18" charset="0"/>
              </a:rPr>
              <a:t> бала  </a:t>
            </a:r>
            <a:r>
              <a:rPr lang="ru-RU" sz="1600" dirty="0" err="1" smtClean="0">
                <a:latin typeface="Times New Roman" pitchFamily="18" charset="0"/>
                <a:cs typeface="Times New Roman" pitchFamily="18" charset="0"/>
              </a:rPr>
              <a:t>кеңістік орталықта 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бірімен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көзбе көз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араласу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орталығында кездесе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Тіл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табысады,сөйлеседі,ашылады</a:t>
            </a:r>
            <a:r>
              <a:rPr lang="ru-RU" sz="1600" dirty="0" smtClean="0">
                <a:latin typeface="Times New Roman" pitchFamily="18" charset="0"/>
                <a:cs typeface="Times New Roman" pitchFamily="18" charset="0"/>
              </a:rPr>
              <a:t>.</a:t>
            </a:r>
          </a:p>
          <a:p>
            <a:pPr algn="just">
              <a:lnSpc>
                <a:spcPct val="110000"/>
              </a:lnSpc>
              <a:spcBef>
                <a:spcPts val="0"/>
              </a:spcBef>
              <a:buNone/>
            </a:pPr>
            <a:r>
              <a:rPr lang="ru-RU" sz="1600" dirty="0" smtClean="0">
                <a:latin typeface="Times New Roman" pitchFamily="18" charset="0"/>
                <a:cs typeface="Times New Roman" pitchFamily="18" charset="0"/>
              </a:rPr>
              <a:t>2.  «</a:t>
            </a:r>
            <a:r>
              <a:rPr lang="ru-RU" sz="1600" dirty="0" err="1" smtClean="0">
                <a:latin typeface="Times New Roman" pitchFamily="18" charset="0"/>
                <a:cs typeface="Times New Roman" pitchFamily="18" charset="0"/>
              </a:rPr>
              <a:t>Белсенділік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орталығы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Үлкен</a:t>
            </a:r>
            <a:r>
              <a:rPr lang="ru-RU" sz="1600" dirty="0" smtClean="0">
                <a:latin typeface="Times New Roman" pitchFamily="18" charset="0"/>
                <a:cs typeface="Times New Roman" pitchFamily="18" charset="0"/>
              </a:rPr>
              <a:t> мен бала </a:t>
            </a:r>
            <a:r>
              <a:rPr lang="ru-RU" sz="1600" dirty="0" err="1" smtClean="0">
                <a:latin typeface="Times New Roman" pitchFamily="18" charset="0"/>
                <a:cs typeface="Times New Roman" pitchFamily="18" charset="0"/>
              </a:rPr>
              <a:t>өзінің</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заттық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ортасын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түрлі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құрастыру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ірекетінде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белсенділіктерін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заттық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көрсете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алады.Бұл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орталықта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үй</a:t>
            </a:r>
            <a:r>
              <a:rPr lang="ru-RU" sz="1600" dirty="0" smtClean="0">
                <a:latin typeface="Times New Roman" pitchFamily="18" charset="0"/>
                <a:cs typeface="Times New Roman" pitchFamily="18" charset="0"/>
              </a:rPr>
              <a:t> құрау,гараж,,</a:t>
            </a:r>
            <a:r>
              <a:rPr lang="ru-RU" sz="1600" dirty="0" err="1" smtClean="0">
                <a:latin typeface="Times New Roman" pitchFamily="18" charset="0"/>
                <a:cs typeface="Times New Roman" pitchFamily="18" charset="0"/>
              </a:rPr>
              <a:t>спорттық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нысан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құрау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т.б</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көрсетеді</a:t>
            </a:r>
            <a:r>
              <a:rPr lang="ru-RU" sz="1600" dirty="0" smtClean="0">
                <a:latin typeface="Times New Roman" pitchFamily="18" charset="0"/>
                <a:cs typeface="Times New Roman" pitchFamily="18" charset="0"/>
              </a:rPr>
              <a:t>.</a:t>
            </a:r>
          </a:p>
          <a:p>
            <a:pPr algn="just">
              <a:lnSpc>
                <a:spcPct val="110000"/>
              </a:lnSpc>
              <a:spcBef>
                <a:spcPts val="0"/>
              </a:spcBef>
              <a:buNone/>
            </a:pPr>
            <a:r>
              <a:rPr lang="ru-RU" sz="1600" dirty="0" smtClean="0">
                <a:latin typeface="Times New Roman" pitchFamily="18" charset="0"/>
                <a:cs typeface="Times New Roman" pitchFamily="18" charset="0"/>
              </a:rPr>
              <a:t>3.  «</a:t>
            </a:r>
            <a:r>
              <a:rPr lang="ru-RU" sz="1600" dirty="0" err="1" smtClean="0">
                <a:latin typeface="Times New Roman" pitchFamily="18" charset="0"/>
                <a:cs typeface="Times New Roman" pitchFamily="18" charset="0"/>
              </a:rPr>
              <a:t>Динамикалық</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тұрақтылық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орталығы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бұл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орталықта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балалар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өз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көңіл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күй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сезімдерін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творчествалық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қабілеттерін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сурет</a:t>
            </a:r>
            <a:r>
              <a:rPr lang="ru-RU" sz="1600" dirty="0" smtClean="0">
                <a:latin typeface="Times New Roman" pitchFamily="18" charset="0"/>
                <a:cs typeface="Times New Roman" pitchFamily="18" charset="0"/>
              </a:rPr>
              <a:t> салу, </a:t>
            </a:r>
            <a:r>
              <a:rPr lang="ru-RU" sz="1600" dirty="0" err="1" smtClean="0">
                <a:latin typeface="Times New Roman" pitchFamily="18" charset="0"/>
                <a:cs typeface="Times New Roman" pitchFamily="18" charset="0"/>
              </a:rPr>
              <a:t>жапсыру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түрлі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қол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дамыту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ойындары,үстел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үсті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ойындарын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ойнап,бір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бірімен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жақсы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байланыста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болып,танымдылықтары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артады</a:t>
            </a:r>
            <a:r>
              <a:rPr lang="ru-RU" sz="1600" dirty="0" smtClean="0">
                <a:latin typeface="Times New Roman" pitchFamily="18" charset="0"/>
                <a:cs typeface="Times New Roman" pitchFamily="18" charset="0"/>
              </a:rPr>
              <a:t>. </a:t>
            </a:r>
          </a:p>
          <a:p>
            <a:pPr algn="just">
              <a:lnSpc>
                <a:spcPct val="110000"/>
              </a:lnSpc>
              <a:spcBef>
                <a:spcPts val="0"/>
              </a:spcBef>
              <a:buNone/>
            </a:pPr>
            <a:r>
              <a:rPr lang="ru-RU" sz="1600" dirty="0" smtClean="0">
                <a:latin typeface="Times New Roman" pitchFamily="18" charset="0"/>
                <a:cs typeface="Times New Roman" pitchFamily="18" charset="0"/>
              </a:rPr>
              <a:t>4. «</a:t>
            </a:r>
            <a:r>
              <a:rPr lang="ru-RU" sz="1600" dirty="0" err="1" smtClean="0">
                <a:latin typeface="Times New Roman" pitchFamily="18" charset="0"/>
                <a:cs typeface="Times New Roman" pitchFamily="18" charset="0"/>
              </a:rPr>
              <a:t>Кешендік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жеке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бөлінген орталықтар» бұл орталықта балалар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емін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еркін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бірнеше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әрекетпен шұғылдына алады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біріне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кедергі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жасамай,жеке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бөлінген заттық ойын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орталықтарында: «Үй», «Дүкен»</a:t>
            </a:r>
            <a:r>
              <a:rPr lang="ru-RU" sz="1600" dirty="0" err="1">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Аурухана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«Құрылыс» бейнелеу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орталығы.</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Дұрыс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құрылған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дамыту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заттық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орталықтарда</a:t>
            </a:r>
            <a:r>
              <a:rPr lang="ru-RU" sz="1600" dirty="0" smtClean="0">
                <a:latin typeface="Times New Roman" pitchFamily="18" charset="0"/>
                <a:cs typeface="Times New Roman" pitchFamily="18" charset="0"/>
              </a:rPr>
              <a:t> бала </a:t>
            </a:r>
            <a:r>
              <a:rPr lang="ru-RU" sz="1600" dirty="0" err="1" smtClean="0">
                <a:latin typeface="Times New Roman" pitchFamily="18" charset="0"/>
                <a:cs typeface="Times New Roman" pitchFamily="18" charset="0"/>
              </a:rPr>
              <a:t>өзін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психологиялық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қорғаныста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жеке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тұлға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ретінде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қабілеттері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артып,түрлі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әрекеттерді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игереді</a:t>
            </a:r>
            <a:r>
              <a:rPr lang="ru-RU" sz="1600" dirty="0" smtClean="0">
                <a:latin typeface="Times New Roman" pitchFamily="18" charset="0"/>
                <a:cs typeface="Times New Roman"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727867" y="548680"/>
            <a:ext cx="6758006" cy="1161878"/>
          </a:xfrm>
        </p:spPr>
        <p:txBody>
          <a:bodyPr>
            <a:noAutofit/>
          </a:bodyPr>
          <a:lstStyle/>
          <a:p>
            <a:r>
              <a:rPr lang="ru-RU" sz="2800" b="1" dirty="0" smtClean="0">
                <a:solidFill>
                  <a:srgbClr val="FF0000"/>
                </a:solidFill>
                <a:latin typeface="Times New Roman" pitchFamily="18" charset="0"/>
                <a:cs typeface="Times New Roman" pitchFamily="18" charset="0"/>
              </a:rPr>
              <a:t>«</a:t>
            </a:r>
            <a:r>
              <a:rPr lang="ru-RU" sz="2800" b="1" dirty="0" err="1" smtClean="0">
                <a:solidFill>
                  <a:srgbClr val="FF0000"/>
                </a:solidFill>
                <a:latin typeface="Times New Roman" pitchFamily="18" charset="0"/>
                <a:cs typeface="Times New Roman" pitchFamily="18" charset="0"/>
              </a:rPr>
              <a:t>Тіл</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дамыту</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Кітап</a:t>
            </a:r>
            <a:r>
              <a:rPr lang="ru-RU" sz="2800" b="1" dirty="0" smtClean="0">
                <a:solidFill>
                  <a:srgbClr val="FF0000"/>
                </a:solidFill>
                <a:latin typeface="Times New Roman" pitchFamily="18" charset="0"/>
                <a:cs typeface="Times New Roman" pitchFamily="18" charset="0"/>
              </a:rPr>
              <a:t>», «Театр» </a:t>
            </a:r>
            <a:r>
              <a:rPr lang="ru-RU" sz="2800" b="1" dirty="0" err="1" smtClean="0">
                <a:solidFill>
                  <a:srgbClr val="FF0000"/>
                </a:solidFill>
                <a:latin typeface="Times New Roman" pitchFamily="18" charset="0"/>
                <a:cs typeface="Times New Roman" pitchFamily="18" charset="0"/>
              </a:rPr>
              <a:t>орталықтары</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857224" y="1600201"/>
            <a:ext cx="7829576" cy="4525963"/>
          </a:xfrm>
        </p:spPr>
        <p:txBody>
          <a:bodyPr>
            <a:noAutofit/>
          </a:bodyPr>
          <a:lstStyle/>
          <a:p>
            <a:pPr>
              <a:buFont typeface="Wingdings" pitchFamily="2" charset="2"/>
              <a:buChar char="Ø"/>
            </a:pPr>
            <a:r>
              <a:rPr lang="ru-RU" sz="1500" dirty="0" err="1" smtClean="0">
                <a:solidFill>
                  <a:srgbClr val="7030A0"/>
                </a:solidFill>
                <a:latin typeface="Times New Roman" pitchFamily="18" charset="0"/>
                <a:cs typeface="Times New Roman" pitchFamily="18" charset="0"/>
              </a:rPr>
              <a:t>Заттық</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сурет</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картотекалары:ауызша</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сөйлеуге</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үйрету,сөздік</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қорын</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дамыту</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үшін</a:t>
            </a:r>
            <a:endParaRPr lang="ru-RU" sz="1500" dirty="0" smtClean="0">
              <a:solidFill>
                <a:srgbClr val="7030A0"/>
              </a:solidFill>
              <a:latin typeface="Times New Roman" pitchFamily="18" charset="0"/>
              <a:cs typeface="Times New Roman" pitchFamily="18" charset="0"/>
            </a:endParaRPr>
          </a:p>
          <a:p>
            <a:pPr>
              <a:buFont typeface="Wingdings" pitchFamily="2" charset="2"/>
              <a:buChar char="Ø"/>
            </a:pPr>
            <a:r>
              <a:rPr lang="kk-KZ" sz="1500" dirty="0" smtClean="0">
                <a:solidFill>
                  <a:srgbClr val="7030A0"/>
                </a:solidFill>
                <a:latin typeface="Times New Roman" pitchFamily="18" charset="0"/>
                <a:cs typeface="Times New Roman" pitchFamily="18" charset="0"/>
              </a:rPr>
              <a:t>Сөз дыбыстарын анық айтуға сөйлеу тәртібін жаттықтыру,демалу,дем шығару гимнастикалық картотекалар.</a:t>
            </a:r>
            <a:endParaRPr lang="ru-RU" sz="1500" dirty="0" smtClean="0">
              <a:solidFill>
                <a:srgbClr val="7030A0"/>
              </a:solidFill>
              <a:latin typeface="Times New Roman" pitchFamily="18" charset="0"/>
              <a:cs typeface="Times New Roman" pitchFamily="18" charset="0"/>
            </a:endParaRPr>
          </a:p>
          <a:p>
            <a:pPr>
              <a:buFont typeface="Wingdings" pitchFamily="2" charset="2"/>
              <a:buChar char="Ø"/>
            </a:pPr>
            <a:r>
              <a:rPr lang="ru-RU" sz="1500" dirty="0" err="1" smtClean="0">
                <a:solidFill>
                  <a:srgbClr val="7030A0"/>
                </a:solidFill>
                <a:latin typeface="Times New Roman" pitchFamily="18" charset="0"/>
                <a:cs typeface="Times New Roman" pitchFamily="18" charset="0"/>
              </a:rPr>
              <a:t>Дидактикалық</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ойындар</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сөз,буын,сөз</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ішінде</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әріптерді</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табу,сөз</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ойла,тез</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ойла</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т.б</a:t>
            </a:r>
            <a:endParaRPr lang="ru-RU" sz="1500" dirty="0" smtClean="0">
              <a:solidFill>
                <a:srgbClr val="7030A0"/>
              </a:solidFill>
              <a:latin typeface="Times New Roman" pitchFamily="18" charset="0"/>
              <a:cs typeface="Times New Roman" pitchFamily="18" charset="0"/>
            </a:endParaRPr>
          </a:p>
          <a:p>
            <a:pPr>
              <a:buFont typeface="Wingdings" pitchFamily="2" charset="2"/>
              <a:buChar char="Ø"/>
            </a:pPr>
            <a:r>
              <a:rPr lang="kk-KZ" sz="1500" dirty="0" smtClean="0">
                <a:solidFill>
                  <a:srgbClr val="7030A0"/>
                </a:solidFill>
                <a:latin typeface="Times New Roman" pitchFamily="18" charset="0"/>
                <a:cs typeface="Times New Roman" pitchFamily="18" charset="0"/>
              </a:rPr>
              <a:t>Оқуға арналған оқулықтар</a:t>
            </a:r>
            <a:endParaRPr lang="ru-RU" sz="1500" dirty="0" smtClean="0">
              <a:solidFill>
                <a:srgbClr val="7030A0"/>
              </a:solidFill>
              <a:latin typeface="Times New Roman" pitchFamily="18" charset="0"/>
              <a:cs typeface="Times New Roman" pitchFamily="18" charset="0"/>
            </a:endParaRPr>
          </a:p>
          <a:p>
            <a:pPr>
              <a:buFont typeface="Wingdings" pitchFamily="2" charset="2"/>
              <a:buChar char="Ø"/>
            </a:pPr>
            <a:r>
              <a:rPr lang="kk-KZ" sz="1500" dirty="0" smtClean="0">
                <a:solidFill>
                  <a:srgbClr val="7030A0"/>
                </a:solidFill>
                <a:latin typeface="Times New Roman" pitchFamily="18" charset="0"/>
                <a:cs typeface="Times New Roman" pitchFamily="18" charset="0"/>
              </a:rPr>
              <a:t>Әріптер кассасы</a:t>
            </a:r>
            <a:endParaRPr lang="ru-RU" sz="1500" dirty="0" smtClean="0">
              <a:solidFill>
                <a:srgbClr val="7030A0"/>
              </a:solidFill>
              <a:latin typeface="Times New Roman" pitchFamily="18" charset="0"/>
              <a:cs typeface="Times New Roman" pitchFamily="18" charset="0"/>
            </a:endParaRPr>
          </a:p>
          <a:p>
            <a:pPr>
              <a:buFont typeface="Wingdings" pitchFamily="2" charset="2"/>
              <a:buChar char="Ø"/>
            </a:pPr>
            <a:r>
              <a:rPr lang="ru-RU" sz="1500" dirty="0" err="1" smtClean="0">
                <a:solidFill>
                  <a:srgbClr val="7030A0"/>
                </a:solidFill>
                <a:latin typeface="Times New Roman" pitchFamily="18" charset="0"/>
                <a:cs typeface="Times New Roman" pitchFamily="18" charset="0"/>
              </a:rPr>
              <a:t>Тыныс</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алуды</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қалыптастыратиын</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ойындар</a:t>
            </a:r>
            <a:r>
              <a:rPr lang="ru-RU" sz="1500" dirty="0" smtClean="0">
                <a:solidFill>
                  <a:srgbClr val="7030A0"/>
                </a:solidFill>
                <a:latin typeface="Times New Roman" pitchFamily="18" charset="0"/>
                <a:cs typeface="Times New Roman" pitchFamily="18" charset="0"/>
              </a:rPr>
              <a:t>.</a:t>
            </a:r>
          </a:p>
          <a:p>
            <a:pPr>
              <a:buFont typeface="Wingdings" pitchFamily="2" charset="2"/>
              <a:buChar char="Ø"/>
            </a:pPr>
            <a:r>
              <a:rPr lang="ru-RU" sz="1500" dirty="0" err="1" smtClean="0">
                <a:solidFill>
                  <a:srgbClr val="7030A0"/>
                </a:solidFill>
                <a:latin typeface="Times New Roman" pitchFamily="18" charset="0"/>
                <a:cs typeface="Times New Roman" pitchFamily="18" charset="0"/>
              </a:rPr>
              <a:t>Альбомдар</a:t>
            </a:r>
            <a:r>
              <a:rPr lang="ru-RU" sz="1500" dirty="0" smtClean="0">
                <a:solidFill>
                  <a:srgbClr val="7030A0"/>
                </a:solidFill>
                <a:latin typeface="Times New Roman" pitchFamily="18" charset="0"/>
                <a:cs typeface="Times New Roman" pitchFamily="18" charset="0"/>
              </a:rPr>
              <a:t> мен </a:t>
            </a:r>
            <a:r>
              <a:rPr lang="ru-RU" sz="1500" dirty="0" err="1" smtClean="0">
                <a:solidFill>
                  <a:srgbClr val="7030A0"/>
                </a:solidFill>
                <a:latin typeface="Times New Roman" pitchFamily="18" charset="0"/>
                <a:cs typeface="Times New Roman" pitchFamily="18" charset="0"/>
              </a:rPr>
              <a:t>иллюстрациялық</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суреттер</a:t>
            </a:r>
            <a:r>
              <a:rPr lang="ru-RU" sz="1500" dirty="0" smtClean="0">
                <a:solidFill>
                  <a:srgbClr val="7030A0"/>
                </a:solidFill>
                <a:latin typeface="Times New Roman" pitchFamily="18" charset="0"/>
                <a:cs typeface="Times New Roman" pitchFamily="18" charset="0"/>
              </a:rPr>
              <a:t>.</a:t>
            </a:r>
          </a:p>
          <a:p>
            <a:pPr>
              <a:buFont typeface="Wingdings" pitchFamily="2" charset="2"/>
              <a:buChar char="Ø"/>
            </a:pPr>
            <a:r>
              <a:rPr lang="ru-RU" sz="1500" dirty="0" smtClean="0">
                <a:solidFill>
                  <a:srgbClr val="7030A0"/>
                </a:solidFill>
                <a:latin typeface="Times New Roman" pitchFamily="18" charset="0"/>
                <a:cs typeface="Times New Roman" pitchFamily="18" charset="0"/>
              </a:rPr>
              <a:t>Лото, домино </a:t>
            </a:r>
            <a:r>
              <a:rPr lang="ru-RU" sz="1500" dirty="0" err="1" smtClean="0">
                <a:solidFill>
                  <a:srgbClr val="7030A0"/>
                </a:solidFill>
                <a:latin typeface="Times New Roman" pitchFamily="18" charset="0"/>
                <a:cs typeface="Times New Roman" pitchFamily="18" charset="0"/>
              </a:rPr>
              <a:t>лексикалық</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жаттығуларға</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арналған</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дидидактикалық,үстел</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үсті</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ойындар</a:t>
            </a:r>
            <a:r>
              <a:rPr lang="ru-RU" sz="1500" dirty="0" smtClean="0">
                <a:solidFill>
                  <a:srgbClr val="7030A0"/>
                </a:solidFill>
                <a:latin typeface="Times New Roman" pitchFamily="18" charset="0"/>
                <a:cs typeface="Times New Roman" pitchFamily="18" charset="0"/>
              </a:rPr>
              <a:t>,</a:t>
            </a:r>
          </a:p>
          <a:p>
            <a:pPr>
              <a:buFont typeface="Wingdings" pitchFamily="2" charset="2"/>
              <a:buChar char="Ø"/>
            </a:pPr>
            <a:r>
              <a:rPr lang="ru-RU" sz="1500" dirty="0" err="1" smtClean="0">
                <a:solidFill>
                  <a:srgbClr val="7030A0"/>
                </a:solidFill>
                <a:latin typeface="Times New Roman" pitchFamily="18" charset="0"/>
                <a:cs typeface="Times New Roman" pitchFamily="18" charset="0"/>
              </a:rPr>
              <a:t>Оқулықтар,боямақтар</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тақырып</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бойынша</a:t>
            </a:r>
            <a:r>
              <a:rPr lang="ru-RU" sz="1500" dirty="0" smtClean="0">
                <a:solidFill>
                  <a:srgbClr val="7030A0"/>
                </a:solidFill>
                <a:latin typeface="Times New Roman" pitchFamily="18" charset="0"/>
                <a:cs typeface="Times New Roman" pitchFamily="18" charset="0"/>
              </a:rPr>
              <a:t> </a:t>
            </a:r>
          </a:p>
          <a:p>
            <a:pPr>
              <a:buFont typeface="Wingdings" pitchFamily="2" charset="2"/>
              <a:buChar char="Ø"/>
            </a:pPr>
            <a:r>
              <a:rPr lang="ru-RU" sz="1500" dirty="0" err="1" smtClean="0">
                <a:solidFill>
                  <a:srgbClr val="7030A0"/>
                </a:solidFill>
                <a:latin typeface="Times New Roman" pitchFamily="18" charset="0"/>
                <a:cs typeface="Times New Roman" pitchFamily="18" charset="0"/>
              </a:rPr>
              <a:t>Байланыстырып</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сөйлеуге</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арналған</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ойындар</a:t>
            </a:r>
            <a:endParaRPr lang="ru-RU" sz="1500" dirty="0" smtClean="0">
              <a:solidFill>
                <a:srgbClr val="7030A0"/>
              </a:solidFill>
              <a:latin typeface="Times New Roman" pitchFamily="18" charset="0"/>
              <a:cs typeface="Times New Roman" pitchFamily="18" charset="0"/>
            </a:endParaRPr>
          </a:p>
          <a:p>
            <a:pPr>
              <a:buFont typeface="Wingdings" pitchFamily="2" charset="2"/>
              <a:buChar char="Ø"/>
            </a:pPr>
            <a:r>
              <a:rPr lang="ru-RU" sz="1500" dirty="0" err="1" smtClean="0">
                <a:solidFill>
                  <a:srgbClr val="7030A0"/>
                </a:solidFill>
                <a:latin typeface="Times New Roman" pitchFamily="18" charset="0"/>
                <a:cs typeface="Times New Roman" pitchFamily="18" charset="0"/>
              </a:rPr>
              <a:t>Костюмдер</a:t>
            </a:r>
            <a:r>
              <a:rPr lang="ru-RU" sz="1500" dirty="0" smtClean="0">
                <a:solidFill>
                  <a:srgbClr val="7030A0"/>
                </a:solidFill>
                <a:latin typeface="Times New Roman" pitchFamily="18" charset="0"/>
                <a:cs typeface="Times New Roman" pitchFamily="18" charset="0"/>
              </a:rPr>
              <a:t> , </a:t>
            </a:r>
            <a:r>
              <a:rPr lang="ru-RU" sz="1500" dirty="0" err="1" smtClean="0">
                <a:solidFill>
                  <a:srgbClr val="7030A0"/>
                </a:solidFill>
                <a:latin typeface="Times New Roman" pitchFamily="18" charset="0"/>
                <a:cs typeface="Times New Roman" pitchFamily="18" charset="0"/>
              </a:rPr>
              <a:t>бетперделер</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атрибуттар</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ертегіні</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сахналауға</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арналған</a:t>
            </a:r>
            <a:r>
              <a:rPr lang="ru-RU" sz="1500" dirty="0" smtClean="0">
                <a:solidFill>
                  <a:srgbClr val="7030A0"/>
                </a:solidFill>
                <a:latin typeface="Times New Roman" pitchFamily="18" charset="0"/>
                <a:cs typeface="Times New Roman" pitchFamily="18" charset="0"/>
              </a:rPr>
              <a:t>.</a:t>
            </a:r>
          </a:p>
          <a:p>
            <a:pPr marL="0" indent="0">
              <a:buNone/>
            </a:pPr>
            <a:r>
              <a:rPr lang="ru-RU" sz="1500" dirty="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Сахналау</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театрына</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арналған</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қуыршақтармен</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ойыншықтар</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үстел</a:t>
            </a:r>
            <a:r>
              <a:rPr lang="ru-RU" sz="1500" dirty="0" smtClean="0">
                <a:solidFill>
                  <a:srgbClr val="7030A0"/>
                </a:solidFill>
                <a:latin typeface="Times New Roman" pitchFamily="18" charset="0"/>
                <a:cs typeface="Times New Roman" pitchFamily="18" charset="0"/>
              </a:rPr>
              <a:t> </a:t>
            </a:r>
            <a:r>
              <a:rPr lang="ru-RU" sz="1500" dirty="0" err="1" smtClean="0">
                <a:solidFill>
                  <a:srgbClr val="7030A0"/>
                </a:solidFill>
                <a:latin typeface="Times New Roman" pitchFamily="18" charset="0"/>
                <a:cs typeface="Times New Roman" pitchFamily="18" charset="0"/>
              </a:rPr>
              <a:t>үсті</a:t>
            </a:r>
            <a:r>
              <a:rPr lang="ru-RU" sz="1500" dirty="0" smtClean="0">
                <a:solidFill>
                  <a:srgbClr val="7030A0"/>
                </a:solidFill>
                <a:latin typeface="Times New Roman" pitchFamily="18" charset="0"/>
                <a:cs typeface="Times New Roman" pitchFamily="18" charset="0"/>
              </a:rPr>
              <a:t> театры</a:t>
            </a:r>
          </a:p>
          <a:p>
            <a:pPr>
              <a:buFont typeface="Wingdings" pitchFamily="2" charset="2"/>
              <a:buChar char="Ø"/>
            </a:pPr>
            <a:r>
              <a:rPr lang="kk-KZ" sz="1500" dirty="0" smtClean="0">
                <a:solidFill>
                  <a:srgbClr val="7030A0"/>
                </a:solidFill>
                <a:latin typeface="Times New Roman" pitchFamily="18" charset="0"/>
                <a:cs typeface="Times New Roman" pitchFamily="18" charset="0"/>
              </a:rPr>
              <a:t>Ертегі музыка үнтаспалары.</a:t>
            </a:r>
            <a:endParaRPr lang="ru-RU" sz="1500" dirty="0">
              <a:solidFill>
                <a:srgbClr val="7030A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Mcy;&amp;Dcy;&amp;Ocy;&amp;Ucy; &amp;Dcy;&amp;iecy;&amp;tcy;&amp;scy;&amp;kcy;&amp;icy;&amp;jcy; &amp;scy;&amp;acy;&amp;dcy; 66 - &amp;Mcy;&amp;ocy;&amp;bcy;&amp;icy;&amp;lcy;&amp;softcy;&amp;ncy;&amp;ycy;&amp;iecy; &amp;icy;&amp;gcy;&amp;rcy;&amp;ycy;: &amp;scy;&amp;kcy;&amp;acy;&amp;chcy;&amp;acy;&amp;jcy; &amp;icy; &amp;rcy;&amp;acy;&amp;zcy;&amp;vcy;&amp;lcy;&amp;iecy;&amp;kcy;&amp;acy;&amp;jcy;&amp;scy;&amp;yacy;"/>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857224" y="404664"/>
            <a:ext cx="6500858" cy="1224136"/>
          </a:xfrm>
        </p:spPr>
        <p:txBody>
          <a:bodyPr>
            <a:noAutofit/>
          </a:bodyPr>
          <a:lstStyle/>
          <a:p>
            <a:pPr>
              <a:lnSpc>
                <a:spcPct val="80000"/>
              </a:lnSpc>
              <a:buFont typeface="Wingdings" pitchFamily="2" charset="2"/>
              <a:buChar char="Ø"/>
              <a:defRPr/>
            </a:pP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b="1" i="1" dirty="0" err="1" smtClean="0">
                <a:solidFill>
                  <a:srgbClr val="FF0000"/>
                </a:solidFill>
                <a:latin typeface="Times New Roman" pitchFamily="18" charset="0"/>
                <a:cs typeface="Times New Roman" pitchFamily="18" charset="0"/>
              </a:rPr>
              <a:t>Сәбилердің</a:t>
            </a:r>
            <a:r>
              <a:rPr lang="ru-RU" sz="3600" b="1" i="1" dirty="0" smtClean="0">
                <a:solidFill>
                  <a:srgbClr val="FF0000"/>
                </a:solidFill>
                <a:latin typeface="Times New Roman" pitchFamily="18" charset="0"/>
                <a:cs typeface="Times New Roman" pitchFamily="18" charset="0"/>
              </a:rPr>
              <a:t> </a:t>
            </a:r>
            <a:r>
              <a:rPr lang="ru-RU" sz="3600" b="1" i="1" dirty="0" err="1" smtClean="0">
                <a:solidFill>
                  <a:srgbClr val="FF0000"/>
                </a:solidFill>
                <a:latin typeface="Times New Roman" pitchFamily="18" charset="0"/>
                <a:cs typeface="Times New Roman" pitchFamily="18" charset="0"/>
              </a:rPr>
              <a:t>бірінші</a:t>
            </a:r>
            <a:r>
              <a:rPr lang="ru-RU" sz="3600" b="1" i="1" dirty="0" smtClean="0">
                <a:solidFill>
                  <a:srgbClr val="FF0000"/>
                </a:solidFill>
                <a:latin typeface="Times New Roman" pitchFamily="18" charset="0"/>
                <a:cs typeface="Times New Roman" pitchFamily="18" charset="0"/>
              </a:rPr>
              <a:t> </a:t>
            </a:r>
            <a:r>
              <a:rPr lang="ru-RU" sz="3600" b="1" i="1" dirty="0" err="1" smtClean="0">
                <a:solidFill>
                  <a:srgbClr val="FF0000"/>
                </a:solidFill>
                <a:latin typeface="Times New Roman" pitchFamily="18" charset="0"/>
                <a:cs typeface="Times New Roman" pitchFamily="18" charset="0"/>
              </a:rPr>
              <a:t>тобында</a:t>
            </a:r>
            <a:r>
              <a:rPr lang="ru-RU" sz="3600" b="1" i="1" dirty="0" smtClean="0">
                <a:solidFill>
                  <a:srgbClr val="FF0000"/>
                </a:solidFill>
                <a:latin typeface="Times New Roman" pitchFamily="18" charset="0"/>
                <a:cs typeface="Times New Roman" pitchFamily="18" charset="0"/>
              </a:rPr>
              <a:t> </a:t>
            </a:r>
            <a:r>
              <a:rPr lang="ru-RU" sz="3600" b="1" i="1" dirty="0" err="1" smtClean="0">
                <a:solidFill>
                  <a:srgbClr val="FF0000"/>
                </a:solidFill>
                <a:latin typeface="Times New Roman" pitchFamily="18" charset="0"/>
                <a:cs typeface="Times New Roman" pitchFamily="18" charset="0"/>
              </a:rPr>
              <a:t>сөздік</a:t>
            </a:r>
            <a:r>
              <a:rPr lang="ru-RU" sz="3600" b="1" i="1" dirty="0" smtClean="0">
                <a:solidFill>
                  <a:srgbClr val="FF0000"/>
                </a:solidFill>
                <a:latin typeface="Times New Roman" pitchFamily="18" charset="0"/>
                <a:cs typeface="Times New Roman" pitchFamily="18" charset="0"/>
              </a:rPr>
              <a:t> </a:t>
            </a:r>
            <a:r>
              <a:rPr lang="ru-RU" sz="3600" b="1" i="1" dirty="0" err="1" smtClean="0">
                <a:solidFill>
                  <a:srgbClr val="FF0000"/>
                </a:solidFill>
                <a:latin typeface="Times New Roman" pitchFamily="18" charset="0"/>
                <a:cs typeface="Times New Roman" pitchFamily="18" charset="0"/>
              </a:rPr>
              <a:t>қорын</a:t>
            </a:r>
            <a:r>
              <a:rPr lang="ru-RU" sz="3600" b="1" i="1" dirty="0" smtClean="0">
                <a:solidFill>
                  <a:srgbClr val="FF0000"/>
                </a:solidFill>
                <a:latin typeface="Times New Roman" pitchFamily="18" charset="0"/>
                <a:cs typeface="Times New Roman" pitchFamily="18" charset="0"/>
              </a:rPr>
              <a:t> </a:t>
            </a:r>
            <a:r>
              <a:rPr lang="ru-RU" sz="3600" b="1" i="1" dirty="0" err="1" smtClean="0">
                <a:solidFill>
                  <a:srgbClr val="FF0000"/>
                </a:solidFill>
                <a:latin typeface="Times New Roman" pitchFamily="18" charset="0"/>
                <a:cs typeface="Times New Roman" pitchFamily="18" charset="0"/>
              </a:rPr>
              <a:t>дамыту</a:t>
            </a:r>
            <a:r>
              <a:rPr lang="ru-RU" sz="3600" b="1" i="1" dirty="0" smtClean="0">
                <a:solidFill>
                  <a:srgbClr val="FF0000"/>
                </a:solidFill>
                <a:latin typeface="Times New Roman" pitchFamily="18" charset="0"/>
                <a:cs typeface="Times New Roman" pitchFamily="18" charset="0"/>
              </a:rPr>
              <a:t>.</a:t>
            </a:r>
            <a:r>
              <a:rPr lang="ru-RU" sz="3200" b="1" dirty="0">
                <a:solidFill>
                  <a:srgbClr val="7030A0"/>
                </a:solidFill>
                <a:latin typeface="Times New Roman" pitchFamily="18" charset="0"/>
                <a:cs typeface="Times New Roman" pitchFamily="18" charset="0"/>
              </a:rPr>
              <a:t/>
            </a:r>
            <a:br>
              <a:rPr lang="ru-RU" sz="3200" b="1" dirty="0">
                <a:solidFill>
                  <a:srgbClr val="7030A0"/>
                </a:solidFill>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785786" y="2060848"/>
            <a:ext cx="7358114" cy="4065316"/>
          </a:xfrm>
        </p:spPr>
        <p:txBody>
          <a:bodyPr>
            <a:normAutofit/>
          </a:bodyPr>
          <a:lstStyle/>
          <a:p>
            <a:pPr>
              <a:lnSpc>
                <a:spcPct val="80000"/>
              </a:lnSpc>
              <a:buFont typeface="Wingdings" pitchFamily="2" charset="2"/>
              <a:buChar char="Ø"/>
              <a:defRPr/>
            </a:pPr>
            <a:r>
              <a:rPr lang="ru-RU" sz="2600" b="1" dirty="0" err="1" smtClean="0">
                <a:solidFill>
                  <a:srgbClr val="7030A0"/>
                </a:solidFill>
                <a:latin typeface="Times New Roman" pitchFamily="18" charset="0"/>
                <a:cs typeface="Times New Roman" pitchFamily="18" charset="0"/>
              </a:rPr>
              <a:t>Педагогт</a:t>
            </a:r>
            <a:r>
              <a:rPr lang="kk-KZ" sz="2600" b="1" dirty="0" smtClean="0">
                <a:solidFill>
                  <a:srgbClr val="7030A0"/>
                </a:solidFill>
                <a:latin typeface="Times New Roman" pitchFamily="18" charset="0"/>
                <a:cs typeface="Times New Roman" pitchFamily="18" charset="0"/>
              </a:rPr>
              <a:t>ің мәдениетті сөйлеуі</a:t>
            </a:r>
            <a:r>
              <a:rPr lang="ru-RU" sz="2600" b="1" dirty="0" smtClean="0">
                <a:solidFill>
                  <a:srgbClr val="7030A0"/>
                </a:solidFill>
                <a:latin typeface="Times New Roman" pitchFamily="18" charset="0"/>
                <a:cs typeface="Times New Roman" pitchFamily="18" charset="0"/>
              </a:rPr>
              <a:t>;</a:t>
            </a:r>
          </a:p>
          <a:p>
            <a:pPr>
              <a:lnSpc>
                <a:spcPct val="80000"/>
              </a:lnSpc>
              <a:buFont typeface="Wingdings" pitchFamily="2" charset="2"/>
              <a:buChar char="Ø"/>
              <a:defRPr/>
            </a:pPr>
            <a:r>
              <a:rPr lang="ru-RU" sz="2600" b="1" dirty="0" err="1" smtClean="0">
                <a:solidFill>
                  <a:srgbClr val="7030A0"/>
                </a:solidFill>
                <a:latin typeface="Times New Roman" pitchFamily="18" charset="0"/>
                <a:cs typeface="Times New Roman" pitchFamily="18" charset="0"/>
              </a:rPr>
              <a:t>Балалалардың тілін</a:t>
            </a:r>
            <a:r>
              <a:rPr lang="ru-RU" sz="2600" b="1" dirty="0" smtClean="0">
                <a:solidFill>
                  <a:srgbClr val="7030A0"/>
                </a:solidFill>
                <a:latin typeface="Times New Roman" pitchFamily="18" charset="0"/>
                <a:cs typeface="Times New Roman" pitchFamily="18" charset="0"/>
              </a:rPr>
              <a:t> </a:t>
            </a:r>
            <a:r>
              <a:rPr lang="ru-RU" sz="2600" b="1" dirty="0" err="1" smtClean="0">
                <a:solidFill>
                  <a:srgbClr val="7030A0"/>
                </a:solidFill>
                <a:latin typeface="Times New Roman" pitchFamily="18" charset="0"/>
                <a:cs typeface="Times New Roman" pitchFamily="18" charset="0"/>
              </a:rPr>
              <a:t>дамытуға арналған  әдіс- тәсілдер;</a:t>
            </a:r>
            <a:endParaRPr lang="ru-RU" sz="2600" b="1" dirty="0" smtClean="0">
              <a:solidFill>
                <a:srgbClr val="7030A0"/>
              </a:solidFill>
              <a:latin typeface="Times New Roman" pitchFamily="18" charset="0"/>
              <a:cs typeface="Times New Roman" pitchFamily="18" charset="0"/>
            </a:endParaRPr>
          </a:p>
          <a:p>
            <a:pPr>
              <a:lnSpc>
                <a:spcPct val="80000"/>
              </a:lnSpc>
              <a:buFont typeface="Wingdings" pitchFamily="2" charset="2"/>
              <a:buChar char="Ø"/>
              <a:defRPr/>
            </a:pPr>
            <a:r>
              <a:rPr lang="ru-RU" sz="2600" b="1" dirty="0" err="1" smtClean="0">
                <a:solidFill>
                  <a:srgbClr val="7030A0"/>
                </a:solidFill>
                <a:latin typeface="Times New Roman" pitchFamily="18" charset="0"/>
                <a:cs typeface="Times New Roman" pitchFamily="18" charset="0"/>
              </a:rPr>
              <a:t>Балалаларды</a:t>
            </a:r>
            <a:r>
              <a:rPr lang="ru-RU" sz="2600" b="1" dirty="0" smtClean="0">
                <a:solidFill>
                  <a:srgbClr val="7030A0"/>
                </a:solidFill>
                <a:latin typeface="Times New Roman" pitchFamily="18" charset="0"/>
                <a:cs typeface="Times New Roman" pitchFamily="18" charset="0"/>
              </a:rPr>
              <a:t> </a:t>
            </a:r>
            <a:r>
              <a:rPr lang="ru-RU" sz="2600" b="1" dirty="0" err="1" smtClean="0">
                <a:solidFill>
                  <a:srgbClr val="7030A0"/>
                </a:solidFill>
                <a:latin typeface="Times New Roman" pitchFamily="18" charset="0"/>
                <a:cs typeface="Times New Roman" pitchFamily="18" charset="0"/>
              </a:rPr>
              <a:t>тыңдауға, естуге</a:t>
            </a:r>
            <a:r>
              <a:rPr lang="ru-RU" sz="2600" b="1" dirty="0" smtClean="0">
                <a:solidFill>
                  <a:srgbClr val="7030A0"/>
                </a:solidFill>
                <a:latin typeface="Times New Roman" pitchFamily="18" charset="0"/>
                <a:cs typeface="Times New Roman" pitchFamily="18" charset="0"/>
              </a:rPr>
              <a:t> </a:t>
            </a:r>
            <a:r>
              <a:rPr lang="ru-RU" sz="2600" b="1" dirty="0" err="1" smtClean="0">
                <a:solidFill>
                  <a:srgbClr val="7030A0"/>
                </a:solidFill>
                <a:latin typeface="Times New Roman" pitchFamily="18" charset="0"/>
                <a:cs typeface="Times New Roman" pitchFamily="18" charset="0"/>
              </a:rPr>
              <a:t>арналған әдіс- тәсілдер;</a:t>
            </a:r>
            <a:endParaRPr lang="ru-RU" sz="2600" b="1" dirty="0" smtClean="0">
              <a:solidFill>
                <a:srgbClr val="7030A0"/>
              </a:solidFill>
              <a:latin typeface="Times New Roman" pitchFamily="18" charset="0"/>
              <a:cs typeface="Times New Roman" pitchFamily="18" charset="0"/>
            </a:endParaRPr>
          </a:p>
          <a:p>
            <a:pPr>
              <a:lnSpc>
                <a:spcPct val="80000"/>
              </a:lnSpc>
              <a:buFont typeface="Wingdings" pitchFamily="2" charset="2"/>
              <a:buChar char="Ø"/>
              <a:defRPr/>
            </a:pPr>
            <a:r>
              <a:rPr lang="ru-RU" sz="2600" b="1" dirty="0" err="1" smtClean="0">
                <a:solidFill>
                  <a:srgbClr val="7030A0"/>
                </a:solidFill>
                <a:latin typeface="Times New Roman" pitchFamily="18" charset="0"/>
                <a:cs typeface="Times New Roman" pitchFamily="18" charset="0"/>
              </a:rPr>
              <a:t>Балалардың өзара жұмыстары: кітаптарды</a:t>
            </a:r>
            <a:r>
              <a:rPr lang="ru-RU" sz="2600" b="1" dirty="0" smtClean="0">
                <a:solidFill>
                  <a:srgbClr val="7030A0"/>
                </a:solidFill>
                <a:latin typeface="Times New Roman" pitchFamily="18" charset="0"/>
                <a:cs typeface="Times New Roman" pitchFamily="18" charset="0"/>
              </a:rPr>
              <a:t>, </a:t>
            </a:r>
            <a:r>
              <a:rPr lang="ru-RU" sz="2600" b="1" dirty="0" err="1" smtClean="0">
                <a:solidFill>
                  <a:srgbClr val="7030A0"/>
                </a:solidFill>
                <a:latin typeface="Times New Roman" pitchFamily="18" charset="0"/>
                <a:cs typeface="Times New Roman" pitchFamily="18" charset="0"/>
              </a:rPr>
              <a:t>суреттерді</a:t>
            </a:r>
            <a:r>
              <a:rPr lang="ru-RU" sz="2600" b="1" dirty="0" smtClean="0">
                <a:solidFill>
                  <a:srgbClr val="7030A0"/>
                </a:solidFill>
                <a:latin typeface="Times New Roman" pitchFamily="18" charset="0"/>
                <a:cs typeface="Times New Roman" pitchFamily="18" charset="0"/>
              </a:rPr>
              <a:t> </a:t>
            </a:r>
            <a:r>
              <a:rPr lang="ru-RU" sz="2600" b="1" dirty="0" err="1" smtClean="0">
                <a:solidFill>
                  <a:srgbClr val="7030A0"/>
                </a:solidFill>
                <a:latin typeface="Times New Roman" pitchFamily="18" charset="0"/>
                <a:cs typeface="Times New Roman" pitchFamily="18" charset="0"/>
              </a:rPr>
              <a:t>карау</a:t>
            </a:r>
            <a:r>
              <a:rPr lang="ru-RU" sz="2600" b="1" smtClean="0">
                <a:solidFill>
                  <a:srgbClr val="7030A0"/>
                </a:solidFill>
                <a:latin typeface="Times New Roman" pitchFamily="18" charset="0"/>
                <a:cs typeface="Times New Roman" pitchFamily="18" charset="0"/>
              </a:rPr>
              <a:t>, ойыншықтарды </a:t>
            </a:r>
            <a:r>
              <a:rPr lang="ru-RU" sz="2600" b="1" dirty="0" err="1" smtClean="0">
                <a:solidFill>
                  <a:srgbClr val="7030A0"/>
                </a:solidFill>
                <a:latin typeface="Times New Roman" pitchFamily="18" charset="0"/>
                <a:cs typeface="Times New Roman" pitchFamily="18" charset="0"/>
              </a:rPr>
              <a:t>сипаттау</a:t>
            </a:r>
            <a:r>
              <a:rPr lang="ru-RU" sz="2600" b="1" dirty="0" smtClean="0">
                <a:solidFill>
                  <a:srgbClr val="7030A0"/>
                </a:solidFill>
                <a:latin typeface="Times New Roman" pitchFamily="18" charset="0"/>
                <a:cs typeface="Times New Roman" pitchFamily="18" charset="0"/>
              </a:rPr>
              <a:t>.</a:t>
            </a:r>
          </a:p>
          <a:p>
            <a:endParaRPr lang="ru-RU" b="1"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391</Words>
  <Application>Microsoft Office PowerPoint</Application>
  <PresentationFormat>Экран (4:3)</PresentationFormat>
  <Paragraphs>46</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«Коммуникативтік  қызметті – мектеп жасына дейінгі баланың танымдық – сөйлеу тілін дамытудағы қалыптастыру құралы ретінде қолдану»  «Болашақ» бөбекжай- бақшасы. Тәрбиеші: Сағынтаева Қ.Ж.     </vt:lpstr>
      <vt:lpstr>  "Бала тілін дамытуда заттық ортаның,  коммуникативтік қызметтің рөлі"  </vt:lpstr>
      <vt:lpstr>       Баланың тілін дамыту төмендегі  кезеңдер арқылы іске асырылады:</vt:lpstr>
      <vt:lpstr>Слайд 4</vt:lpstr>
      <vt:lpstr>           Бос ешқандай заттық ортамен жабдықталмаған топта бала тілінің дамуы екі талай. Балалар бір бірімен араласып танымдық қызығушылық іс әрекеттерін жабдықталған жақсы ортада іске асыра алады. Сондықтан тәрбиешілер,ересектер, сәбиге ерекше көңіл бөлу керек. Балалардың тілін дамыту үшін,танымдарын кеңейту үшін қызықты,мазмұнды іс әрекетке тарту,сәбидің қызығушылығын тудыратын жағдайлар жасау,ойын түрінде ұйымдастыру. Бала екі жасар кезеңінде ересек адамдардың тілін түсінуін дамыту үшін тәрбиеші балалармен эмоциялық тілдік қарым қатынас жасай отырып, бүкіл режимдік  және тұрмыстық жағдайларды пайдалануға тырысады. </vt:lpstr>
      <vt:lpstr>Слайд 6</vt:lpstr>
      <vt:lpstr>  Топтағы заттық ортаны қалыптастыру принциптік құрылымдары; </vt:lpstr>
      <vt:lpstr>«Тіл дамыту», «Кітап», «Театр» орталықтары </vt:lpstr>
      <vt:lpstr>   Сәбилердің бірінші тобында сөздік қорын дамыту.   </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Предметно-развивающая среда познавательно-речевого развития воспитанников современного дошкольного образовательного учреждения.   МБДОУ «Смольковский детский сад» Воспитатель Бобкова Т.С.    </dc:title>
  <dc:creator>Андрей</dc:creator>
  <cp:lastModifiedBy>RePack by SPecialiST</cp:lastModifiedBy>
  <cp:revision>58</cp:revision>
  <dcterms:created xsi:type="dcterms:W3CDTF">2014-11-13T12:40:11Z</dcterms:created>
  <dcterms:modified xsi:type="dcterms:W3CDTF">2018-01-30T13:44:46Z</dcterms:modified>
</cp:coreProperties>
</file>