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"/>
  </p:notesMasterIdLst>
  <p:sldIdLst>
    <p:sldId id="257" r:id="rId2"/>
    <p:sldId id="258" r:id="rId3"/>
    <p:sldId id="259" r:id="rId4"/>
    <p:sldId id="262" r:id="rId5"/>
    <p:sldId id="260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B7A938-1680-47E5-8DB9-9FF3E9951D9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FF96662-1BFC-4FD9-A66A-474D73A3E276}">
      <dgm:prSet phldrT="[Текст]"/>
      <dgm:spPr/>
      <dgm:t>
        <a:bodyPr/>
        <a:lstStyle/>
        <a:p>
          <a:r>
            <a:rPr lang="ru-RU" b="1" dirty="0" err="1" smtClean="0">
              <a:latin typeface="Academy.kz" pitchFamily="2" charset="0"/>
            </a:rPr>
            <a:t>«Денсаулық» білім</a:t>
          </a:r>
          <a:r>
            <a:rPr lang="ru-RU" b="1" dirty="0" smtClean="0">
              <a:latin typeface="Academy.kz" pitchFamily="2" charset="0"/>
            </a:rPr>
            <a:t> беру </a:t>
          </a:r>
          <a:r>
            <a:rPr lang="ru-RU" b="1" dirty="0" err="1" smtClean="0">
              <a:latin typeface="Academy.kz" pitchFamily="2" charset="0"/>
            </a:rPr>
            <a:t>саласы</a:t>
          </a:r>
          <a:r>
            <a:rPr lang="ru-RU" b="1" dirty="0" smtClean="0">
              <a:latin typeface="Academy.kz" pitchFamily="2" charset="0"/>
            </a:rPr>
            <a:t/>
          </a:r>
          <a:br>
            <a:rPr lang="ru-RU" b="1" dirty="0" smtClean="0">
              <a:latin typeface="Academy.kz" pitchFamily="2" charset="0"/>
            </a:rPr>
          </a:br>
          <a:r>
            <a:rPr lang="ru-RU" b="1" dirty="0" smtClean="0">
              <a:latin typeface="Academy.kz" pitchFamily="2" charset="0"/>
            </a:rPr>
            <a:t>      </a:t>
          </a:r>
          <a:r>
            <a:rPr lang="ru-RU" b="1" dirty="0" err="1" smtClean="0">
              <a:latin typeface="Academy.kz" pitchFamily="2" charset="0"/>
            </a:rPr>
            <a:t>Мақсаты</a:t>
          </a:r>
          <a:r>
            <a:rPr lang="ru-RU" b="1" dirty="0" smtClean="0">
              <a:latin typeface="Academy.kz" pitchFamily="2" charset="0"/>
            </a:rPr>
            <a:t>: </a:t>
          </a:r>
          <a:r>
            <a:rPr lang="ru-RU" b="1" dirty="0" err="1" smtClean="0">
              <a:latin typeface="Academy.kz" pitchFamily="2" charset="0"/>
            </a:rPr>
            <a:t>өз денсаулығына саналы</a:t>
          </a:r>
          <a:r>
            <a:rPr lang="ru-RU" b="1" dirty="0" smtClean="0">
              <a:latin typeface="Academy.kz" pitchFamily="2" charset="0"/>
            </a:rPr>
            <a:t> </a:t>
          </a:r>
          <a:r>
            <a:rPr lang="ru-RU" b="1" dirty="0" err="1" smtClean="0">
              <a:latin typeface="Academy.kz" pitchFamily="2" charset="0"/>
            </a:rPr>
            <a:t>қарауды</a:t>
          </a:r>
          <a:r>
            <a:rPr lang="ru-RU" b="1" dirty="0" smtClean="0">
              <a:latin typeface="Academy.kz" pitchFamily="2" charset="0"/>
            </a:rPr>
            <a:t>, </a:t>
          </a:r>
          <a:r>
            <a:rPr lang="ru-RU" b="1" dirty="0" err="1" smtClean="0">
              <a:latin typeface="Academy.kz" pitchFamily="2" charset="0"/>
            </a:rPr>
            <a:t>денсаулықтың адамға табиғаттың берген</a:t>
          </a:r>
          <a:r>
            <a:rPr lang="ru-RU" b="1" dirty="0" smtClean="0">
              <a:latin typeface="Academy.kz" pitchFamily="2" charset="0"/>
            </a:rPr>
            <a:t> </a:t>
          </a:r>
          <a:r>
            <a:rPr lang="ru-RU" b="1" dirty="0" err="1" smtClean="0">
              <a:latin typeface="Academy.kz" pitchFamily="2" charset="0"/>
            </a:rPr>
            <a:t>басты</a:t>
          </a:r>
          <a:r>
            <a:rPr lang="ru-RU" b="1" dirty="0" smtClean="0">
              <a:latin typeface="Academy.kz" pitchFamily="2" charset="0"/>
            </a:rPr>
            <a:t> </a:t>
          </a:r>
          <a:r>
            <a:rPr lang="ru-RU" b="1" dirty="0" err="1" smtClean="0">
              <a:latin typeface="Academy.kz" pitchFamily="2" charset="0"/>
            </a:rPr>
            <a:t>құндылығы екенін</a:t>
          </a:r>
          <a:r>
            <a:rPr lang="ru-RU" b="1" dirty="0" smtClean="0">
              <a:latin typeface="Academy.kz" pitchFamily="2" charset="0"/>
            </a:rPr>
            <a:t> </a:t>
          </a:r>
          <a:r>
            <a:rPr lang="ru-RU" b="1" dirty="0" err="1" smtClean="0">
              <a:latin typeface="Academy.kz" pitchFamily="2" charset="0"/>
            </a:rPr>
            <a:t>түсінуді тәрбиелеу</a:t>
          </a:r>
          <a:r>
            <a:rPr lang="ru-RU" b="1" dirty="0" smtClean="0">
              <a:latin typeface="Academy.kz" pitchFamily="2" charset="0"/>
            </a:rPr>
            <a:t>, </a:t>
          </a:r>
          <a:r>
            <a:rPr lang="ru-RU" b="1" dirty="0" err="1" smtClean="0">
              <a:latin typeface="Academy.kz" pitchFamily="2" charset="0"/>
            </a:rPr>
            <a:t>қимыл-қозғалыс белсенділігін</a:t>
          </a:r>
          <a:r>
            <a:rPr lang="ru-RU" b="1" dirty="0" smtClean="0">
              <a:latin typeface="Academy.kz" pitchFamily="2" charset="0"/>
            </a:rPr>
            <a:t> </a:t>
          </a:r>
          <a:r>
            <a:rPr lang="ru-RU" b="1" dirty="0" err="1" smtClean="0">
              <a:latin typeface="Academy.kz" pitchFamily="2" charset="0"/>
            </a:rPr>
            <a:t>дамыту</a:t>
          </a:r>
          <a:r>
            <a:rPr lang="ru-RU" b="1" dirty="0" smtClean="0">
              <a:latin typeface="Academy.kz" pitchFamily="2" charset="0"/>
            </a:rPr>
            <a:t> </a:t>
          </a:r>
          <a:r>
            <a:rPr lang="ru-RU" b="1" dirty="0" err="1" smtClean="0">
              <a:latin typeface="Academy.kz" pitchFamily="2" charset="0"/>
            </a:rPr>
            <a:t>және физикалық сапаларын</a:t>
          </a:r>
          <a:r>
            <a:rPr lang="ru-RU" b="1" dirty="0" smtClean="0">
              <a:latin typeface="Academy.kz" pitchFamily="2" charset="0"/>
            </a:rPr>
            <a:t> </a:t>
          </a:r>
          <a:r>
            <a:rPr lang="ru-RU" b="1" dirty="0" err="1" smtClean="0">
              <a:latin typeface="Academy.kz" pitchFamily="2" charset="0"/>
            </a:rPr>
            <a:t>қалыптастыру</a:t>
          </a:r>
          <a:r>
            <a:rPr lang="ru-RU" b="1" dirty="0" smtClean="0">
              <a:latin typeface="Academy.kz" pitchFamily="2" charset="0"/>
            </a:rPr>
            <a:t>.</a:t>
          </a:r>
          <a:br>
            <a:rPr lang="ru-RU" b="1" dirty="0" smtClean="0">
              <a:latin typeface="Academy.kz" pitchFamily="2" charset="0"/>
            </a:rPr>
          </a:br>
          <a:endParaRPr lang="ru-RU" b="1" dirty="0">
            <a:latin typeface="Academy.kz" pitchFamily="2" charset="0"/>
          </a:endParaRPr>
        </a:p>
      </dgm:t>
    </dgm:pt>
    <dgm:pt modelId="{562E1B57-AF23-407E-92B6-957DA66636F4}" type="parTrans" cxnId="{F306EB0E-76B9-4913-802E-6EA9186E04A5}">
      <dgm:prSet/>
      <dgm:spPr/>
      <dgm:t>
        <a:bodyPr/>
        <a:lstStyle/>
        <a:p>
          <a:endParaRPr lang="ru-RU"/>
        </a:p>
      </dgm:t>
    </dgm:pt>
    <dgm:pt modelId="{1F2BF1BC-DD33-4AFC-BD79-3D2A1A0775AD}" type="sibTrans" cxnId="{F306EB0E-76B9-4913-802E-6EA9186E04A5}">
      <dgm:prSet/>
      <dgm:spPr/>
      <dgm:t>
        <a:bodyPr/>
        <a:lstStyle/>
        <a:p>
          <a:endParaRPr lang="ru-RU"/>
        </a:p>
      </dgm:t>
    </dgm:pt>
    <dgm:pt modelId="{B122C975-F95E-40B0-9AC5-9D1277D9F02B}">
      <dgm:prSet phldrT="[Текст]"/>
      <dgm:spPr/>
      <dgm:t>
        <a:bodyPr/>
        <a:lstStyle/>
        <a:p>
          <a:r>
            <a:rPr lang="ru-RU" b="1" dirty="0" smtClean="0">
              <a:latin typeface="Academy.kz" pitchFamily="2" charset="0"/>
            </a:rPr>
            <a:t>«Коммуникация» </a:t>
          </a:r>
          <a:r>
            <a:rPr lang="ru-RU" b="1" dirty="0" err="1" smtClean="0">
              <a:latin typeface="Academy.kz" pitchFamily="2" charset="0"/>
            </a:rPr>
            <a:t>білім</a:t>
          </a:r>
          <a:r>
            <a:rPr lang="ru-RU" b="1" dirty="0" smtClean="0">
              <a:latin typeface="Academy.kz" pitchFamily="2" charset="0"/>
            </a:rPr>
            <a:t> беру </a:t>
          </a:r>
          <a:r>
            <a:rPr lang="ru-RU" b="1" dirty="0" err="1" smtClean="0">
              <a:latin typeface="Academy.kz" pitchFamily="2" charset="0"/>
            </a:rPr>
            <a:t>саласы</a:t>
          </a:r>
          <a:r>
            <a:rPr lang="ru-RU" b="1" dirty="0" smtClean="0">
              <a:latin typeface="Academy.kz" pitchFamily="2" charset="0"/>
            </a:rPr>
            <a:t/>
          </a:r>
          <a:br>
            <a:rPr lang="ru-RU" b="1" dirty="0" smtClean="0">
              <a:latin typeface="Academy.kz" pitchFamily="2" charset="0"/>
            </a:rPr>
          </a:br>
          <a:r>
            <a:rPr lang="ru-RU" b="1" dirty="0" smtClean="0">
              <a:latin typeface="Academy.kz" pitchFamily="2" charset="0"/>
            </a:rPr>
            <a:t>      </a:t>
          </a:r>
          <a:r>
            <a:rPr lang="ru-RU" b="1" dirty="0" err="1" smtClean="0">
              <a:latin typeface="Academy.kz" pitchFamily="2" charset="0"/>
            </a:rPr>
            <a:t>Мақсаты</a:t>
          </a:r>
          <a:r>
            <a:rPr lang="ru-RU" b="1" dirty="0" smtClean="0">
              <a:latin typeface="Academy.kz" pitchFamily="2" charset="0"/>
            </a:rPr>
            <a:t>: </a:t>
          </a:r>
          <a:r>
            <a:rPr lang="ru-RU" b="1" dirty="0" err="1" smtClean="0">
              <a:latin typeface="Academy.kz" pitchFamily="2" charset="0"/>
            </a:rPr>
            <a:t>ана</a:t>
          </a:r>
          <a:r>
            <a:rPr lang="ru-RU" b="1" dirty="0" smtClean="0">
              <a:latin typeface="Academy.kz" pitchFamily="2" charset="0"/>
            </a:rPr>
            <a:t> </a:t>
          </a:r>
          <a:r>
            <a:rPr lang="ru-RU" b="1" dirty="0" err="1" smtClean="0">
              <a:latin typeface="Academy.kz" pitchFamily="2" charset="0"/>
            </a:rPr>
            <a:t>тілінің базалық құндылықтарын меңгерген</a:t>
          </a:r>
          <a:r>
            <a:rPr lang="ru-RU" b="1" dirty="0" smtClean="0">
              <a:latin typeface="Academy.kz" pitchFamily="2" charset="0"/>
            </a:rPr>
            <a:t>, </a:t>
          </a:r>
          <a:r>
            <a:rPr lang="ru-RU" b="1" dirty="0" err="1" smtClean="0">
              <a:latin typeface="Academy.kz" pitchFamily="2" charset="0"/>
            </a:rPr>
            <a:t>мемлекеттік</a:t>
          </a:r>
          <a:r>
            <a:rPr lang="ru-RU" b="1" dirty="0" smtClean="0">
              <a:latin typeface="Academy.kz" pitchFamily="2" charset="0"/>
            </a:rPr>
            <a:t> </a:t>
          </a:r>
          <a:r>
            <a:rPr lang="ru-RU" b="1" dirty="0" err="1" smtClean="0">
              <a:latin typeface="Academy.kz" pitchFamily="2" charset="0"/>
            </a:rPr>
            <a:t>және басқа тілдерде</a:t>
          </a:r>
          <a:r>
            <a:rPr lang="ru-RU" b="1" dirty="0" smtClean="0">
              <a:latin typeface="Academy.kz" pitchFamily="2" charset="0"/>
            </a:rPr>
            <a:t> </a:t>
          </a:r>
          <a:r>
            <a:rPr lang="ru-RU" b="1" dirty="0" err="1" smtClean="0">
              <a:latin typeface="Academy.kz" pitchFamily="2" charset="0"/>
            </a:rPr>
            <a:t>мәдени-әлеуметтік өзара қатынасқа дайын</a:t>
          </a:r>
          <a:r>
            <a:rPr lang="ru-RU" b="1" dirty="0" smtClean="0">
              <a:latin typeface="Academy.kz" pitchFamily="2" charset="0"/>
            </a:rPr>
            <a:t>, </a:t>
          </a:r>
          <a:r>
            <a:rPr lang="ru-RU" b="1" dirty="0" err="1" smtClean="0">
              <a:latin typeface="Academy.kz" pitchFamily="2" charset="0"/>
            </a:rPr>
            <a:t>айналасындағы ортамен</a:t>
          </a:r>
          <a:r>
            <a:rPr lang="ru-RU" b="1" dirty="0" smtClean="0">
              <a:latin typeface="Academy.kz" pitchFamily="2" charset="0"/>
            </a:rPr>
            <a:t> </a:t>
          </a:r>
          <a:r>
            <a:rPr lang="ru-RU" b="1" dirty="0" err="1" smtClean="0">
              <a:latin typeface="Academy.kz" pitchFamily="2" charset="0"/>
            </a:rPr>
            <a:t>ауызша</a:t>
          </a:r>
          <a:r>
            <a:rPr lang="ru-RU" b="1" dirty="0" smtClean="0">
              <a:latin typeface="Academy.kz" pitchFamily="2" charset="0"/>
            </a:rPr>
            <a:t> </a:t>
          </a:r>
          <a:r>
            <a:rPr lang="ru-RU" b="1" dirty="0" err="1" smtClean="0">
              <a:latin typeface="Academy.kz" pitchFamily="2" charset="0"/>
            </a:rPr>
            <a:t>және ауызша</a:t>
          </a:r>
          <a:r>
            <a:rPr lang="ru-RU" b="1" dirty="0" smtClean="0">
              <a:latin typeface="Academy.kz" pitchFamily="2" charset="0"/>
            </a:rPr>
            <a:t> </a:t>
          </a:r>
          <a:r>
            <a:rPr lang="ru-RU" b="1" dirty="0" err="1" smtClean="0">
              <a:latin typeface="Academy.kz" pitchFamily="2" charset="0"/>
            </a:rPr>
            <a:t>емес</a:t>
          </a:r>
          <a:r>
            <a:rPr lang="ru-RU" b="1" dirty="0" smtClean="0">
              <a:latin typeface="Academy.kz" pitchFamily="2" charset="0"/>
            </a:rPr>
            <a:t> </a:t>
          </a:r>
          <a:r>
            <a:rPr lang="ru-RU" b="1" dirty="0" err="1" smtClean="0">
              <a:latin typeface="Academy.kz" pitchFamily="2" charset="0"/>
            </a:rPr>
            <a:t>құралдардың көмегімен қатынас жасауға қабілетті мектеп</a:t>
          </a:r>
          <a:r>
            <a:rPr lang="ru-RU" b="1" dirty="0" smtClean="0">
              <a:latin typeface="Academy.kz" pitchFamily="2" charset="0"/>
            </a:rPr>
            <a:t> </a:t>
          </a:r>
          <a:r>
            <a:rPr lang="ru-RU" b="1" dirty="0" err="1" smtClean="0">
              <a:latin typeface="Academy.kz" pitchFamily="2" charset="0"/>
            </a:rPr>
            <a:t>жасына</a:t>
          </a:r>
          <a:r>
            <a:rPr lang="ru-RU" b="1" dirty="0" smtClean="0">
              <a:latin typeface="Academy.kz" pitchFamily="2" charset="0"/>
            </a:rPr>
            <a:t> </a:t>
          </a:r>
          <a:r>
            <a:rPr lang="ru-RU" b="1" dirty="0" err="1" smtClean="0">
              <a:latin typeface="Academy.kz" pitchFamily="2" charset="0"/>
            </a:rPr>
            <a:t>дейінгі</a:t>
          </a:r>
          <a:r>
            <a:rPr lang="ru-RU" b="1" dirty="0" smtClean="0">
              <a:latin typeface="Academy.kz" pitchFamily="2" charset="0"/>
            </a:rPr>
            <a:t> </a:t>
          </a:r>
          <a:r>
            <a:rPr lang="ru-RU" b="1" dirty="0" err="1" smtClean="0">
              <a:latin typeface="Academy.kz" pitchFamily="2" charset="0"/>
            </a:rPr>
            <a:t>көптілді тұлғаны тәрбиелеу</a:t>
          </a:r>
          <a:r>
            <a:rPr lang="ru-RU" b="1" dirty="0" smtClean="0">
              <a:latin typeface="Academy.kz" pitchFamily="2" charset="0"/>
            </a:rPr>
            <a:t>.</a:t>
          </a:r>
          <a:br>
            <a:rPr lang="ru-RU" b="1" dirty="0" smtClean="0">
              <a:latin typeface="Academy.kz" pitchFamily="2" charset="0"/>
            </a:rPr>
          </a:br>
          <a:endParaRPr lang="ru-RU" b="1" dirty="0">
            <a:latin typeface="Academy.kz" pitchFamily="2" charset="0"/>
          </a:endParaRPr>
        </a:p>
      </dgm:t>
    </dgm:pt>
    <dgm:pt modelId="{275DCEB6-2FDE-41AD-B96F-015817BBB855}" type="parTrans" cxnId="{533FB1A1-01F2-4019-BA19-93BB73AE7960}">
      <dgm:prSet/>
      <dgm:spPr/>
      <dgm:t>
        <a:bodyPr/>
        <a:lstStyle/>
        <a:p>
          <a:endParaRPr lang="ru-RU"/>
        </a:p>
      </dgm:t>
    </dgm:pt>
    <dgm:pt modelId="{1D82878A-0E5F-4317-A1C4-A372D55C555A}" type="sibTrans" cxnId="{533FB1A1-01F2-4019-BA19-93BB73AE7960}">
      <dgm:prSet/>
      <dgm:spPr/>
      <dgm:t>
        <a:bodyPr/>
        <a:lstStyle/>
        <a:p>
          <a:endParaRPr lang="ru-RU"/>
        </a:p>
      </dgm:t>
    </dgm:pt>
    <dgm:pt modelId="{CE01CB7A-AA43-4814-B646-F9839DD806EB}">
      <dgm:prSet phldrT="[Текст]"/>
      <dgm:spPr/>
      <dgm:t>
        <a:bodyPr/>
        <a:lstStyle/>
        <a:p>
          <a:r>
            <a:rPr lang="ru-RU" b="1" dirty="0" smtClean="0">
              <a:latin typeface="Academy.kz" pitchFamily="2" charset="0"/>
            </a:rPr>
            <a:t>«</a:t>
          </a:r>
          <a:r>
            <a:rPr lang="ru-RU" b="1" dirty="0" err="1" smtClean="0">
              <a:latin typeface="Academy.kz" pitchFamily="2" charset="0"/>
            </a:rPr>
            <a:t>Таным</a:t>
          </a:r>
          <a:r>
            <a:rPr lang="ru-RU" b="1" dirty="0" smtClean="0">
              <a:latin typeface="Academy.kz" pitchFamily="2" charset="0"/>
            </a:rPr>
            <a:t>» </a:t>
          </a:r>
          <a:r>
            <a:rPr lang="ru-RU" b="1" dirty="0" err="1" smtClean="0">
              <a:latin typeface="Academy.kz" pitchFamily="2" charset="0"/>
            </a:rPr>
            <a:t>білім</a:t>
          </a:r>
          <a:r>
            <a:rPr lang="ru-RU" b="1" dirty="0" smtClean="0">
              <a:latin typeface="Academy.kz" pitchFamily="2" charset="0"/>
            </a:rPr>
            <a:t> беру </a:t>
          </a:r>
          <a:r>
            <a:rPr lang="ru-RU" b="1" dirty="0" err="1" smtClean="0">
              <a:latin typeface="Academy.kz" pitchFamily="2" charset="0"/>
            </a:rPr>
            <a:t>саласы</a:t>
          </a:r>
          <a:r>
            <a:rPr lang="ru-RU" b="1" dirty="0" smtClean="0">
              <a:latin typeface="Academy.kz" pitchFamily="2" charset="0"/>
            </a:rPr>
            <a:t/>
          </a:r>
          <a:br>
            <a:rPr lang="ru-RU" b="1" dirty="0" smtClean="0">
              <a:latin typeface="Academy.kz" pitchFamily="2" charset="0"/>
            </a:rPr>
          </a:br>
          <a:r>
            <a:rPr lang="ru-RU" b="1" dirty="0" smtClean="0">
              <a:latin typeface="Academy.kz" pitchFamily="2" charset="0"/>
            </a:rPr>
            <a:t>      </a:t>
          </a:r>
          <a:r>
            <a:rPr lang="ru-RU" b="1" dirty="0" err="1" smtClean="0">
              <a:latin typeface="Academy.kz" pitchFamily="2" charset="0"/>
            </a:rPr>
            <a:t>Мақсаты</a:t>
          </a:r>
          <a:r>
            <a:rPr lang="ru-RU" b="1" dirty="0" smtClean="0">
              <a:latin typeface="Academy.kz" pitchFamily="2" charset="0"/>
            </a:rPr>
            <a:t>: </a:t>
          </a:r>
          <a:r>
            <a:rPr lang="ru-RU" b="1" dirty="0" err="1" smtClean="0">
              <a:latin typeface="Academy.kz" pitchFamily="2" charset="0"/>
            </a:rPr>
            <a:t>танымдық іс-әрекет дағдыларын меңгерген</a:t>
          </a:r>
          <a:r>
            <a:rPr lang="ru-RU" b="1" dirty="0" smtClean="0">
              <a:latin typeface="Academy.kz" pitchFamily="2" charset="0"/>
            </a:rPr>
            <a:t>, </a:t>
          </a:r>
          <a:r>
            <a:rPr lang="ru-RU" b="1" dirty="0" err="1" smtClean="0">
              <a:latin typeface="Academy.kz" pitchFamily="2" charset="0"/>
            </a:rPr>
            <a:t>әлемнің тұтас бейнесін</a:t>
          </a:r>
          <a:r>
            <a:rPr lang="ru-RU" b="1" dirty="0" smtClean="0">
              <a:latin typeface="Academy.kz" pitchFamily="2" charset="0"/>
            </a:rPr>
            <a:t> </a:t>
          </a:r>
          <a:r>
            <a:rPr lang="ru-RU" b="1" dirty="0" err="1" smtClean="0">
              <a:latin typeface="Academy.kz" pitchFamily="2" charset="0"/>
            </a:rPr>
            <a:t>түсінуге және ақпаратты өмірлік маңызды проблемаларды</a:t>
          </a:r>
          <a:r>
            <a:rPr lang="ru-RU" b="1" dirty="0" smtClean="0">
              <a:latin typeface="Academy.kz" pitchFamily="2" charset="0"/>
            </a:rPr>
            <a:t> </a:t>
          </a:r>
          <a:r>
            <a:rPr lang="ru-RU" b="1" dirty="0" err="1" smtClean="0">
              <a:latin typeface="Academy.kz" pitchFamily="2" charset="0"/>
            </a:rPr>
            <a:t>шешуде</a:t>
          </a:r>
          <a:r>
            <a:rPr lang="ru-RU" b="1" dirty="0" smtClean="0">
              <a:latin typeface="Academy.kz" pitchFamily="2" charset="0"/>
            </a:rPr>
            <a:t> </a:t>
          </a:r>
          <a:r>
            <a:rPr lang="ru-RU" b="1" dirty="0" err="1" smtClean="0">
              <a:latin typeface="Academy.kz" pitchFamily="2" charset="0"/>
            </a:rPr>
            <a:t>қолдануға қабілетті мектеп</a:t>
          </a:r>
          <a:r>
            <a:rPr lang="ru-RU" b="1" dirty="0" smtClean="0">
              <a:latin typeface="Academy.kz" pitchFamily="2" charset="0"/>
            </a:rPr>
            <a:t> </a:t>
          </a:r>
          <a:r>
            <a:rPr lang="ru-RU" b="1" dirty="0" err="1" smtClean="0">
              <a:latin typeface="Academy.kz" pitchFamily="2" charset="0"/>
            </a:rPr>
            <a:t>жасына</a:t>
          </a:r>
          <a:r>
            <a:rPr lang="ru-RU" b="1" dirty="0" smtClean="0">
              <a:latin typeface="Academy.kz" pitchFamily="2" charset="0"/>
            </a:rPr>
            <a:t> </a:t>
          </a:r>
          <a:r>
            <a:rPr lang="ru-RU" b="1" dirty="0" err="1" smtClean="0">
              <a:latin typeface="Academy.kz" pitchFamily="2" charset="0"/>
            </a:rPr>
            <a:t>дейінгі</a:t>
          </a:r>
          <a:r>
            <a:rPr lang="ru-RU" b="1" dirty="0" smtClean="0">
              <a:latin typeface="Academy.kz" pitchFamily="2" charset="0"/>
            </a:rPr>
            <a:t> </a:t>
          </a:r>
          <a:r>
            <a:rPr lang="ru-RU" b="1" dirty="0" err="1" smtClean="0">
              <a:latin typeface="Academy.kz" pitchFamily="2" charset="0"/>
            </a:rPr>
            <a:t>тұлғаны қалыптастыру</a:t>
          </a:r>
          <a:r>
            <a:rPr lang="ru-RU" b="1" dirty="0" smtClean="0">
              <a:latin typeface="Academy.kz" pitchFamily="2" charset="0"/>
            </a:rPr>
            <a:t>.</a:t>
          </a:r>
          <a:br>
            <a:rPr lang="ru-RU" b="1" dirty="0" smtClean="0">
              <a:latin typeface="Academy.kz" pitchFamily="2" charset="0"/>
            </a:rPr>
          </a:br>
          <a:endParaRPr lang="ru-RU" b="1" dirty="0">
            <a:latin typeface="Academy.kz" pitchFamily="2" charset="0"/>
          </a:endParaRPr>
        </a:p>
      </dgm:t>
    </dgm:pt>
    <dgm:pt modelId="{E4A17734-2E23-4F1D-8D21-8277243DF75F}" type="parTrans" cxnId="{42D41299-C32E-4CD8-813D-2F20C2418A03}">
      <dgm:prSet/>
      <dgm:spPr/>
      <dgm:t>
        <a:bodyPr/>
        <a:lstStyle/>
        <a:p>
          <a:endParaRPr lang="ru-RU"/>
        </a:p>
      </dgm:t>
    </dgm:pt>
    <dgm:pt modelId="{B033651B-68EB-4EE0-8BCD-99EB5C4C334D}" type="sibTrans" cxnId="{42D41299-C32E-4CD8-813D-2F20C2418A03}">
      <dgm:prSet/>
      <dgm:spPr/>
      <dgm:t>
        <a:bodyPr/>
        <a:lstStyle/>
        <a:p>
          <a:endParaRPr lang="ru-RU"/>
        </a:p>
      </dgm:t>
    </dgm:pt>
    <dgm:pt modelId="{9FCC2D3C-329D-46B7-9637-E9EF5E42C846}">
      <dgm:prSet phldrT="[Текст]"/>
      <dgm:spPr/>
      <dgm:t>
        <a:bodyPr/>
        <a:lstStyle/>
        <a:p>
          <a:r>
            <a:rPr lang="ru-RU" b="1" dirty="0" err="1" smtClean="0">
              <a:latin typeface="Academy.kz" pitchFamily="2" charset="0"/>
            </a:rPr>
            <a:t>«Шығармашылық» білім</a:t>
          </a:r>
          <a:r>
            <a:rPr lang="ru-RU" b="1" dirty="0" smtClean="0">
              <a:latin typeface="Academy.kz" pitchFamily="2" charset="0"/>
            </a:rPr>
            <a:t> беру </a:t>
          </a:r>
          <a:r>
            <a:rPr lang="ru-RU" b="1" dirty="0" err="1" smtClean="0">
              <a:latin typeface="Academy.kz" pitchFamily="2" charset="0"/>
            </a:rPr>
            <a:t>саласы</a:t>
          </a:r>
          <a:r>
            <a:rPr lang="ru-RU" b="1" dirty="0" smtClean="0">
              <a:latin typeface="Academy.kz" pitchFamily="2" charset="0"/>
            </a:rPr>
            <a:t/>
          </a:r>
          <a:br>
            <a:rPr lang="ru-RU" b="1" dirty="0" smtClean="0">
              <a:latin typeface="Academy.kz" pitchFamily="2" charset="0"/>
            </a:rPr>
          </a:br>
          <a:r>
            <a:rPr lang="ru-RU" b="1" dirty="0" smtClean="0">
              <a:latin typeface="Academy.kz" pitchFamily="2" charset="0"/>
            </a:rPr>
            <a:t>      </a:t>
          </a:r>
          <a:r>
            <a:rPr lang="ru-RU" b="1" dirty="0" err="1" smtClean="0">
              <a:latin typeface="Academy.kz" pitchFamily="2" charset="0"/>
            </a:rPr>
            <a:t>Мақсаты</a:t>
          </a:r>
          <a:r>
            <a:rPr lang="ru-RU" b="1" dirty="0" smtClean="0">
              <a:latin typeface="Academy.kz" pitchFamily="2" charset="0"/>
            </a:rPr>
            <a:t>: </a:t>
          </a:r>
          <a:r>
            <a:rPr lang="ru-RU" b="1" dirty="0" err="1" smtClean="0">
              <a:latin typeface="Academy.kz" pitchFamily="2" charset="0"/>
            </a:rPr>
            <a:t>мектеп</a:t>
          </a:r>
          <a:r>
            <a:rPr lang="ru-RU" b="1" dirty="0" smtClean="0">
              <a:latin typeface="Academy.kz" pitchFamily="2" charset="0"/>
            </a:rPr>
            <a:t> </a:t>
          </a:r>
          <a:r>
            <a:rPr lang="ru-RU" b="1" dirty="0" err="1" smtClean="0">
              <a:latin typeface="Academy.kz" pitchFamily="2" charset="0"/>
            </a:rPr>
            <a:t>жасына</a:t>
          </a:r>
          <a:r>
            <a:rPr lang="ru-RU" b="1" dirty="0" smtClean="0">
              <a:latin typeface="Academy.kz" pitchFamily="2" charset="0"/>
            </a:rPr>
            <a:t> </a:t>
          </a:r>
          <a:r>
            <a:rPr lang="ru-RU" b="1" dirty="0" err="1" smtClean="0">
              <a:latin typeface="Academy.kz" pitchFamily="2" charset="0"/>
            </a:rPr>
            <a:t>дейінгі</a:t>
          </a:r>
          <a:r>
            <a:rPr lang="ru-RU" b="1" dirty="0" smtClean="0">
              <a:latin typeface="Academy.kz" pitchFamily="2" charset="0"/>
            </a:rPr>
            <a:t> </a:t>
          </a:r>
          <a:r>
            <a:rPr lang="ru-RU" b="1" dirty="0" err="1" smtClean="0">
              <a:latin typeface="Academy.kz" pitchFamily="2" charset="0"/>
            </a:rPr>
            <a:t>балалардың сезімдік-эмоционалдық саласы</a:t>
          </a:r>
          <a:r>
            <a:rPr lang="ru-RU" b="1" dirty="0" smtClean="0">
              <a:latin typeface="Academy.kz" pitchFamily="2" charset="0"/>
            </a:rPr>
            <a:t> мен </a:t>
          </a:r>
          <a:r>
            <a:rPr lang="ru-RU" b="1" dirty="0" err="1" smtClean="0">
              <a:latin typeface="Academy.kz" pitchFamily="2" charset="0"/>
            </a:rPr>
            <a:t>эстетикалық талғамын қалыптастыру</a:t>
          </a:r>
          <a:r>
            <a:rPr lang="ru-RU" b="1" dirty="0" smtClean="0">
              <a:latin typeface="Academy.kz" pitchFamily="2" charset="0"/>
            </a:rPr>
            <a:t>, </a:t>
          </a:r>
          <a:r>
            <a:rPr lang="ru-RU" b="1" dirty="0" err="1" smtClean="0">
              <a:latin typeface="Academy.kz" pitchFamily="2" charset="0"/>
            </a:rPr>
            <a:t>шығармашылық ойлау</a:t>
          </a:r>
          <a:r>
            <a:rPr lang="ru-RU" b="1" dirty="0" smtClean="0">
              <a:latin typeface="Academy.kz" pitchFamily="2" charset="0"/>
            </a:rPr>
            <a:t> </a:t>
          </a:r>
          <a:r>
            <a:rPr lang="ru-RU" b="1" dirty="0" err="1" smtClean="0">
              <a:latin typeface="Academy.kz" pitchFamily="2" charset="0"/>
            </a:rPr>
            <a:t>мәдениеті мен</a:t>
          </a:r>
          <a:r>
            <a:rPr lang="ru-RU" b="1" dirty="0" smtClean="0">
              <a:latin typeface="Academy.kz" pitchFamily="2" charset="0"/>
            </a:rPr>
            <a:t> </a:t>
          </a:r>
          <a:r>
            <a:rPr lang="ru-RU" b="1" dirty="0" err="1" smtClean="0">
              <a:latin typeface="Academy.kz" pitchFamily="2" charset="0"/>
            </a:rPr>
            <a:t>қиялын дамыту</a:t>
          </a:r>
          <a:r>
            <a:rPr lang="ru-RU" b="1" dirty="0" smtClean="0">
              <a:latin typeface="Academy.kz" pitchFamily="2" charset="0"/>
            </a:rPr>
            <a:t>.</a:t>
          </a:r>
          <a:br>
            <a:rPr lang="ru-RU" b="1" dirty="0" smtClean="0">
              <a:latin typeface="Academy.kz" pitchFamily="2" charset="0"/>
            </a:rPr>
          </a:br>
          <a:endParaRPr lang="ru-RU" b="1" dirty="0">
            <a:latin typeface="Academy.kz" pitchFamily="2" charset="0"/>
          </a:endParaRPr>
        </a:p>
      </dgm:t>
    </dgm:pt>
    <dgm:pt modelId="{0213A053-FE05-4FDC-A943-1C4CC8F457E3}" type="parTrans" cxnId="{25809D7E-D5EC-4EB1-937B-B89FF44F7EC1}">
      <dgm:prSet/>
      <dgm:spPr/>
      <dgm:t>
        <a:bodyPr/>
        <a:lstStyle/>
        <a:p>
          <a:endParaRPr lang="ru-RU"/>
        </a:p>
      </dgm:t>
    </dgm:pt>
    <dgm:pt modelId="{93DCCB2A-390F-44BF-BF8C-400C4767A6D7}" type="sibTrans" cxnId="{25809D7E-D5EC-4EB1-937B-B89FF44F7EC1}">
      <dgm:prSet/>
      <dgm:spPr/>
      <dgm:t>
        <a:bodyPr/>
        <a:lstStyle/>
        <a:p>
          <a:endParaRPr lang="ru-RU"/>
        </a:p>
      </dgm:t>
    </dgm:pt>
    <dgm:pt modelId="{A390B264-5F62-402E-BF19-3349F1DBC4DF}">
      <dgm:prSet phldrT="[Текст]"/>
      <dgm:spPr/>
      <dgm:t>
        <a:bodyPr/>
        <a:lstStyle/>
        <a:p>
          <a:r>
            <a:rPr lang="ru-RU" b="1" dirty="0" err="1" smtClean="0">
              <a:latin typeface="Academy.kz" pitchFamily="2" charset="0"/>
            </a:rPr>
            <a:t>«Әлеуметтік </a:t>
          </a:r>
          <a:r>
            <a:rPr lang="ru-RU" b="1" dirty="0" smtClean="0">
              <a:latin typeface="Academy.kz" pitchFamily="2" charset="0"/>
            </a:rPr>
            <a:t>орта» </a:t>
          </a:r>
          <a:r>
            <a:rPr lang="ru-RU" b="1" dirty="0" err="1" smtClean="0">
              <a:latin typeface="Academy.kz" pitchFamily="2" charset="0"/>
            </a:rPr>
            <a:t>білім</a:t>
          </a:r>
          <a:r>
            <a:rPr lang="ru-RU" b="1" dirty="0" smtClean="0">
              <a:latin typeface="Academy.kz" pitchFamily="2" charset="0"/>
            </a:rPr>
            <a:t> беру </a:t>
          </a:r>
          <a:r>
            <a:rPr lang="ru-RU" b="1" dirty="0" err="1" smtClean="0">
              <a:latin typeface="Academy.kz" pitchFamily="2" charset="0"/>
            </a:rPr>
            <a:t>саласы</a:t>
          </a:r>
          <a:r>
            <a:rPr lang="ru-RU" b="1" dirty="0" smtClean="0">
              <a:latin typeface="Academy.kz" pitchFamily="2" charset="0"/>
            </a:rPr>
            <a:t/>
          </a:r>
          <a:br>
            <a:rPr lang="ru-RU" b="1" dirty="0" smtClean="0">
              <a:latin typeface="Academy.kz" pitchFamily="2" charset="0"/>
            </a:rPr>
          </a:br>
          <a:r>
            <a:rPr lang="ru-RU" b="1" dirty="0" smtClean="0">
              <a:latin typeface="Academy.kz" pitchFamily="2" charset="0"/>
            </a:rPr>
            <a:t>      </a:t>
          </a:r>
          <a:r>
            <a:rPr lang="ru-RU" b="1" dirty="0" err="1" smtClean="0">
              <a:latin typeface="Academy.kz" pitchFamily="2" charset="0"/>
            </a:rPr>
            <a:t>Мақсаты</a:t>
          </a:r>
          <a:r>
            <a:rPr lang="ru-RU" b="1" dirty="0" smtClean="0">
              <a:latin typeface="Academy.kz" pitchFamily="2" charset="0"/>
            </a:rPr>
            <a:t>: </a:t>
          </a:r>
          <a:r>
            <a:rPr lang="ru-RU" b="1" dirty="0" err="1" smtClean="0">
              <a:latin typeface="Academy.kz" pitchFamily="2" charset="0"/>
            </a:rPr>
            <a:t>әлеуметтік ортадағы жағымды мінез-құлық </a:t>
          </a:r>
          <a:r>
            <a:rPr lang="ru-RU" b="1" dirty="0" smtClean="0">
              <a:latin typeface="Academy.kz" pitchFamily="2" charset="0"/>
            </a:rPr>
            <a:t>пен </a:t>
          </a:r>
          <a:r>
            <a:rPr lang="ru-RU" b="1" dirty="0" err="1" smtClean="0">
              <a:latin typeface="Academy.kz" pitchFamily="2" charset="0"/>
            </a:rPr>
            <a:t>қарым-қатынасқа қабілетті әлеуметтік-бейімделген</a:t>
          </a:r>
          <a:r>
            <a:rPr lang="ru-RU" b="1" dirty="0" smtClean="0">
              <a:latin typeface="Academy.kz" pitchFamily="2" charset="0"/>
            </a:rPr>
            <a:t>, </a:t>
          </a:r>
          <a:r>
            <a:rPr lang="ru-RU" b="1" dirty="0" err="1" smtClean="0">
              <a:latin typeface="Academy.kz" pitchFamily="2" charset="0"/>
            </a:rPr>
            <a:t>шығармашылық тұлғаны тәрбиелеу</a:t>
          </a:r>
          <a:r>
            <a:rPr lang="ru-RU" b="1" dirty="0" smtClean="0">
              <a:latin typeface="Academy.kz" pitchFamily="2" charset="0"/>
            </a:rPr>
            <a:t>, </a:t>
          </a:r>
          <a:r>
            <a:rPr lang="ru-RU" b="1" dirty="0" err="1" smtClean="0">
              <a:latin typeface="Academy.kz" pitchFamily="2" charset="0"/>
            </a:rPr>
            <a:t>Отанға деген</a:t>
          </a:r>
          <a:r>
            <a:rPr lang="ru-RU" b="1" dirty="0" smtClean="0">
              <a:latin typeface="Academy.kz" pitchFamily="2" charset="0"/>
            </a:rPr>
            <a:t> </a:t>
          </a:r>
          <a:r>
            <a:rPr lang="ru-RU" b="1" dirty="0" err="1" smtClean="0">
              <a:latin typeface="Academy.kz" pitchFamily="2" charset="0"/>
            </a:rPr>
            <a:t>сүйіспеншілікке</a:t>
          </a:r>
          <a:r>
            <a:rPr lang="ru-RU" b="1" dirty="0" smtClean="0">
              <a:latin typeface="Academy.kz" pitchFamily="2" charset="0"/>
            </a:rPr>
            <a:t>, </a:t>
          </a:r>
          <a:r>
            <a:rPr lang="ru-RU" b="1" dirty="0" err="1" smtClean="0">
              <a:latin typeface="Academy.kz" pitchFamily="2" charset="0"/>
            </a:rPr>
            <a:t>үлкендерді құрметтеуге тәрбиелеу</a:t>
          </a:r>
          <a:r>
            <a:rPr lang="ru-RU" b="1" dirty="0" smtClean="0">
              <a:latin typeface="Academy.kz" pitchFamily="2" charset="0"/>
            </a:rPr>
            <a:t>.</a:t>
          </a:r>
          <a:endParaRPr lang="ru-RU" b="1" dirty="0">
            <a:latin typeface="Academy.kz" pitchFamily="2" charset="0"/>
          </a:endParaRPr>
        </a:p>
      </dgm:t>
    </dgm:pt>
    <dgm:pt modelId="{23F17E94-192C-4FE7-84D5-6492184B1813}" type="parTrans" cxnId="{8237B075-6595-4194-AD74-88E0956B8A48}">
      <dgm:prSet/>
      <dgm:spPr/>
      <dgm:t>
        <a:bodyPr/>
        <a:lstStyle/>
        <a:p>
          <a:endParaRPr lang="ru-RU"/>
        </a:p>
      </dgm:t>
    </dgm:pt>
    <dgm:pt modelId="{6A17AF6A-058A-446F-9DE8-DB5AAB258E67}" type="sibTrans" cxnId="{8237B075-6595-4194-AD74-88E0956B8A48}">
      <dgm:prSet/>
      <dgm:spPr/>
      <dgm:t>
        <a:bodyPr/>
        <a:lstStyle/>
        <a:p>
          <a:endParaRPr lang="ru-RU"/>
        </a:p>
      </dgm:t>
    </dgm:pt>
    <dgm:pt modelId="{FD637679-1CC4-461F-82E3-289890E27299}" type="pres">
      <dgm:prSet presAssocID="{BCB7A938-1680-47E5-8DB9-9FF3E9951D93}" presName="diagram" presStyleCnt="0">
        <dgm:presLayoutVars>
          <dgm:dir/>
          <dgm:resizeHandles val="exact"/>
        </dgm:presLayoutVars>
      </dgm:prSet>
      <dgm:spPr/>
    </dgm:pt>
    <dgm:pt modelId="{C9CAB21F-2368-41D3-8258-6A1A0BD46127}" type="pres">
      <dgm:prSet presAssocID="{7FF96662-1BFC-4FD9-A66A-474D73A3E27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01AECA-7F6D-408D-84D7-5C428BFDC9E1}" type="pres">
      <dgm:prSet presAssocID="{1F2BF1BC-DD33-4AFC-BD79-3D2A1A0775AD}" presName="sibTrans" presStyleCnt="0"/>
      <dgm:spPr/>
    </dgm:pt>
    <dgm:pt modelId="{15F8734A-19FF-44FD-ADC8-F09B76DD2B72}" type="pres">
      <dgm:prSet presAssocID="{B122C975-F95E-40B0-9AC5-9D1277D9F02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FBA902-0E69-402D-9981-A7BF3D5F5EE0}" type="pres">
      <dgm:prSet presAssocID="{1D82878A-0E5F-4317-A1C4-A372D55C555A}" presName="sibTrans" presStyleCnt="0"/>
      <dgm:spPr/>
    </dgm:pt>
    <dgm:pt modelId="{1BFB2F73-9A8B-4026-AF26-815FA8217D69}" type="pres">
      <dgm:prSet presAssocID="{CE01CB7A-AA43-4814-B646-F9839DD806E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CBE4B0-3A39-49D0-A842-3F00E3023470}" type="pres">
      <dgm:prSet presAssocID="{B033651B-68EB-4EE0-8BCD-99EB5C4C334D}" presName="sibTrans" presStyleCnt="0"/>
      <dgm:spPr/>
    </dgm:pt>
    <dgm:pt modelId="{83228CF8-1084-4D6E-99E4-3590B70DB49E}" type="pres">
      <dgm:prSet presAssocID="{9FCC2D3C-329D-46B7-9637-E9EF5E42C84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4D63C7-594C-425F-A1BE-80C6256F401A}" type="pres">
      <dgm:prSet presAssocID="{93DCCB2A-390F-44BF-BF8C-400C4767A6D7}" presName="sibTrans" presStyleCnt="0"/>
      <dgm:spPr/>
    </dgm:pt>
    <dgm:pt modelId="{45C6BE84-C31C-42F1-A152-752AAF9059AF}" type="pres">
      <dgm:prSet presAssocID="{A390B264-5F62-402E-BF19-3349F1DBC4D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65F47B3-6D67-4E9D-A7B1-EACDB107C1C6}" type="presOf" srcId="{9FCC2D3C-329D-46B7-9637-E9EF5E42C846}" destId="{83228CF8-1084-4D6E-99E4-3590B70DB49E}" srcOrd="0" destOrd="0" presId="urn:microsoft.com/office/officeart/2005/8/layout/default"/>
    <dgm:cxn modelId="{533FB1A1-01F2-4019-BA19-93BB73AE7960}" srcId="{BCB7A938-1680-47E5-8DB9-9FF3E9951D93}" destId="{B122C975-F95E-40B0-9AC5-9D1277D9F02B}" srcOrd="1" destOrd="0" parTransId="{275DCEB6-2FDE-41AD-B96F-015817BBB855}" sibTransId="{1D82878A-0E5F-4317-A1C4-A372D55C555A}"/>
    <dgm:cxn modelId="{8237B075-6595-4194-AD74-88E0956B8A48}" srcId="{BCB7A938-1680-47E5-8DB9-9FF3E9951D93}" destId="{A390B264-5F62-402E-BF19-3349F1DBC4DF}" srcOrd="4" destOrd="0" parTransId="{23F17E94-192C-4FE7-84D5-6492184B1813}" sibTransId="{6A17AF6A-058A-446F-9DE8-DB5AAB258E67}"/>
    <dgm:cxn modelId="{9D573A20-DF26-49C8-809D-A5E3DC39FD04}" type="presOf" srcId="{B122C975-F95E-40B0-9AC5-9D1277D9F02B}" destId="{15F8734A-19FF-44FD-ADC8-F09B76DD2B72}" srcOrd="0" destOrd="0" presId="urn:microsoft.com/office/officeart/2005/8/layout/default"/>
    <dgm:cxn modelId="{D7165350-64A9-409F-8343-5A8C1AB5D696}" type="presOf" srcId="{A390B264-5F62-402E-BF19-3349F1DBC4DF}" destId="{45C6BE84-C31C-42F1-A152-752AAF9059AF}" srcOrd="0" destOrd="0" presId="urn:microsoft.com/office/officeart/2005/8/layout/default"/>
    <dgm:cxn modelId="{1C8D665C-F7B3-482F-875A-B34486878E65}" type="presOf" srcId="{BCB7A938-1680-47E5-8DB9-9FF3E9951D93}" destId="{FD637679-1CC4-461F-82E3-289890E27299}" srcOrd="0" destOrd="0" presId="urn:microsoft.com/office/officeart/2005/8/layout/default"/>
    <dgm:cxn modelId="{42D41299-C32E-4CD8-813D-2F20C2418A03}" srcId="{BCB7A938-1680-47E5-8DB9-9FF3E9951D93}" destId="{CE01CB7A-AA43-4814-B646-F9839DD806EB}" srcOrd="2" destOrd="0" parTransId="{E4A17734-2E23-4F1D-8D21-8277243DF75F}" sibTransId="{B033651B-68EB-4EE0-8BCD-99EB5C4C334D}"/>
    <dgm:cxn modelId="{83098865-5B3A-4356-B4C1-7B0D64C7713D}" type="presOf" srcId="{CE01CB7A-AA43-4814-B646-F9839DD806EB}" destId="{1BFB2F73-9A8B-4026-AF26-815FA8217D69}" srcOrd="0" destOrd="0" presId="urn:microsoft.com/office/officeart/2005/8/layout/default"/>
    <dgm:cxn modelId="{62003E08-F6FC-4C0E-BEDA-F3A6CEB20329}" type="presOf" srcId="{7FF96662-1BFC-4FD9-A66A-474D73A3E276}" destId="{C9CAB21F-2368-41D3-8258-6A1A0BD46127}" srcOrd="0" destOrd="0" presId="urn:microsoft.com/office/officeart/2005/8/layout/default"/>
    <dgm:cxn modelId="{25809D7E-D5EC-4EB1-937B-B89FF44F7EC1}" srcId="{BCB7A938-1680-47E5-8DB9-9FF3E9951D93}" destId="{9FCC2D3C-329D-46B7-9637-E9EF5E42C846}" srcOrd="3" destOrd="0" parTransId="{0213A053-FE05-4FDC-A943-1C4CC8F457E3}" sibTransId="{93DCCB2A-390F-44BF-BF8C-400C4767A6D7}"/>
    <dgm:cxn modelId="{F306EB0E-76B9-4913-802E-6EA9186E04A5}" srcId="{BCB7A938-1680-47E5-8DB9-9FF3E9951D93}" destId="{7FF96662-1BFC-4FD9-A66A-474D73A3E276}" srcOrd="0" destOrd="0" parTransId="{562E1B57-AF23-407E-92B6-957DA66636F4}" sibTransId="{1F2BF1BC-DD33-4AFC-BD79-3D2A1A0775AD}"/>
    <dgm:cxn modelId="{363C45AF-7A15-4260-B37D-E5654E6401BB}" type="presParOf" srcId="{FD637679-1CC4-461F-82E3-289890E27299}" destId="{C9CAB21F-2368-41D3-8258-6A1A0BD46127}" srcOrd="0" destOrd="0" presId="urn:microsoft.com/office/officeart/2005/8/layout/default"/>
    <dgm:cxn modelId="{AE17F3F9-13D0-417E-8407-80051FEE97F1}" type="presParOf" srcId="{FD637679-1CC4-461F-82E3-289890E27299}" destId="{3E01AECA-7F6D-408D-84D7-5C428BFDC9E1}" srcOrd="1" destOrd="0" presId="urn:microsoft.com/office/officeart/2005/8/layout/default"/>
    <dgm:cxn modelId="{7509C96A-11D2-4265-A229-415FF180D875}" type="presParOf" srcId="{FD637679-1CC4-461F-82E3-289890E27299}" destId="{15F8734A-19FF-44FD-ADC8-F09B76DD2B72}" srcOrd="2" destOrd="0" presId="urn:microsoft.com/office/officeart/2005/8/layout/default"/>
    <dgm:cxn modelId="{5A0D06AB-C5BA-4A63-8C67-527BC31E416B}" type="presParOf" srcId="{FD637679-1CC4-461F-82E3-289890E27299}" destId="{B2FBA902-0E69-402D-9981-A7BF3D5F5EE0}" srcOrd="3" destOrd="0" presId="urn:microsoft.com/office/officeart/2005/8/layout/default"/>
    <dgm:cxn modelId="{21081A5A-928E-40C2-AAAC-F61F3AD6008F}" type="presParOf" srcId="{FD637679-1CC4-461F-82E3-289890E27299}" destId="{1BFB2F73-9A8B-4026-AF26-815FA8217D69}" srcOrd="4" destOrd="0" presId="urn:microsoft.com/office/officeart/2005/8/layout/default"/>
    <dgm:cxn modelId="{478C0681-44B5-4D16-A750-E8012C128125}" type="presParOf" srcId="{FD637679-1CC4-461F-82E3-289890E27299}" destId="{01CBE4B0-3A39-49D0-A842-3F00E3023470}" srcOrd="5" destOrd="0" presId="urn:microsoft.com/office/officeart/2005/8/layout/default"/>
    <dgm:cxn modelId="{25647A57-8B18-44C7-B53B-7FA0D554DED5}" type="presParOf" srcId="{FD637679-1CC4-461F-82E3-289890E27299}" destId="{83228CF8-1084-4D6E-99E4-3590B70DB49E}" srcOrd="6" destOrd="0" presId="urn:microsoft.com/office/officeart/2005/8/layout/default"/>
    <dgm:cxn modelId="{33C8AD1D-2565-467D-B541-788E04CFE23C}" type="presParOf" srcId="{FD637679-1CC4-461F-82E3-289890E27299}" destId="{EA4D63C7-594C-425F-A1BE-80C6256F401A}" srcOrd="7" destOrd="0" presId="urn:microsoft.com/office/officeart/2005/8/layout/default"/>
    <dgm:cxn modelId="{81A341F4-3795-4A8C-8EDF-67CA689899B9}" type="presParOf" srcId="{FD637679-1CC4-461F-82E3-289890E27299}" destId="{45C6BE84-C31C-42F1-A152-752AAF9059AF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9CAB21F-2368-41D3-8258-6A1A0BD46127}">
      <dsp:nvSpPr>
        <dsp:cNvPr id="0" name=""/>
        <dsp:cNvSpPr/>
      </dsp:nvSpPr>
      <dsp:spPr>
        <a:xfrm>
          <a:off x="0" y="741313"/>
          <a:ext cx="2580105" cy="15480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err="1" smtClean="0">
              <a:latin typeface="Academy.kz" pitchFamily="2" charset="0"/>
            </a:rPr>
            <a:t>«Денсаулық» білім</a:t>
          </a:r>
          <a:r>
            <a:rPr lang="ru-RU" sz="1100" b="1" kern="1200" dirty="0" smtClean="0">
              <a:latin typeface="Academy.kz" pitchFamily="2" charset="0"/>
            </a:rPr>
            <a:t> беру </a:t>
          </a:r>
          <a:r>
            <a:rPr lang="ru-RU" sz="1100" b="1" kern="1200" dirty="0" err="1" smtClean="0">
              <a:latin typeface="Academy.kz" pitchFamily="2" charset="0"/>
            </a:rPr>
            <a:t>саласы</a:t>
          </a:r>
          <a:r>
            <a:rPr lang="ru-RU" sz="1100" b="1" kern="1200" dirty="0" smtClean="0">
              <a:latin typeface="Academy.kz" pitchFamily="2" charset="0"/>
            </a:rPr>
            <a:t/>
          </a:r>
          <a:br>
            <a:rPr lang="ru-RU" sz="1100" b="1" kern="1200" dirty="0" smtClean="0">
              <a:latin typeface="Academy.kz" pitchFamily="2" charset="0"/>
            </a:rPr>
          </a:br>
          <a:r>
            <a:rPr lang="ru-RU" sz="1100" b="1" kern="1200" dirty="0" smtClean="0">
              <a:latin typeface="Academy.kz" pitchFamily="2" charset="0"/>
            </a:rPr>
            <a:t>      </a:t>
          </a:r>
          <a:r>
            <a:rPr lang="ru-RU" sz="1100" b="1" kern="1200" dirty="0" err="1" smtClean="0">
              <a:latin typeface="Academy.kz" pitchFamily="2" charset="0"/>
            </a:rPr>
            <a:t>Мақсаты</a:t>
          </a:r>
          <a:r>
            <a:rPr lang="ru-RU" sz="1100" b="1" kern="1200" dirty="0" smtClean="0">
              <a:latin typeface="Academy.kz" pitchFamily="2" charset="0"/>
            </a:rPr>
            <a:t>: </a:t>
          </a:r>
          <a:r>
            <a:rPr lang="ru-RU" sz="1100" b="1" kern="1200" dirty="0" err="1" smtClean="0">
              <a:latin typeface="Academy.kz" pitchFamily="2" charset="0"/>
            </a:rPr>
            <a:t>өз денсаулығына саналы</a:t>
          </a:r>
          <a:r>
            <a:rPr lang="ru-RU" sz="1100" b="1" kern="1200" dirty="0" smtClean="0">
              <a:latin typeface="Academy.kz" pitchFamily="2" charset="0"/>
            </a:rPr>
            <a:t> </a:t>
          </a:r>
          <a:r>
            <a:rPr lang="ru-RU" sz="1100" b="1" kern="1200" dirty="0" err="1" smtClean="0">
              <a:latin typeface="Academy.kz" pitchFamily="2" charset="0"/>
            </a:rPr>
            <a:t>қарауды</a:t>
          </a:r>
          <a:r>
            <a:rPr lang="ru-RU" sz="1100" b="1" kern="1200" dirty="0" smtClean="0">
              <a:latin typeface="Academy.kz" pitchFamily="2" charset="0"/>
            </a:rPr>
            <a:t>, </a:t>
          </a:r>
          <a:r>
            <a:rPr lang="ru-RU" sz="1100" b="1" kern="1200" dirty="0" err="1" smtClean="0">
              <a:latin typeface="Academy.kz" pitchFamily="2" charset="0"/>
            </a:rPr>
            <a:t>денсаулықтың адамға табиғаттың берген</a:t>
          </a:r>
          <a:r>
            <a:rPr lang="ru-RU" sz="1100" b="1" kern="1200" dirty="0" smtClean="0">
              <a:latin typeface="Academy.kz" pitchFamily="2" charset="0"/>
            </a:rPr>
            <a:t> </a:t>
          </a:r>
          <a:r>
            <a:rPr lang="ru-RU" sz="1100" b="1" kern="1200" dirty="0" err="1" smtClean="0">
              <a:latin typeface="Academy.kz" pitchFamily="2" charset="0"/>
            </a:rPr>
            <a:t>басты</a:t>
          </a:r>
          <a:r>
            <a:rPr lang="ru-RU" sz="1100" b="1" kern="1200" dirty="0" smtClean="0">
              <a:latin typeface="Academy.kz" pitchFamily="2" charset="0"/>
            </a:rPr>
            <a:t> </a:t>
          </a:r>
          <a:r>
            <a:rPr lang="ru-RU" sz="1100" b="1" kern="1200" dirty="0" err="1" smtClean="0">
              <a:latin typeface="Academy.kz" pitchFamily="2" charset="0"/>
            </a:rPr>
            <a:t>құндылығы екенін</a:t>
          </a:r>
          <a:r>
            <a:rPr lang="ru-RU" sz="1100" b="1" kern="1200" dirty="0" smtClean="0">
              <a:latin typeface="Academy.kz" pitchFamily="2" charset="0"/>
            </a:rPr>
            <a:t> </a:t>
          </a:r>
          <a:r>
            <a:rPr lang="ru-RU" sz="1100" b="1" kern="1200" dirty="0" err="1" smtClean="0">
              <a:latin typeface="Academy.kz" pitchFamily="2" charset="0"/>
            </a:rPr>
            <a:t>түсінуді тәрбиелеу</a:t>
          </a:r>
          <a:r>
            <a:rPr lang="ru-RU" sz="1100" b="1" kern="1200" dirty="0" smtClean="0">
              <a:latin typeface="Academy.kz" pitchFamily="2" charset="0"/>
            </a:rPr>
            <a:t>, </a:t>
          </a:r>
          <a:r>
            <a:rPr lang="ru-RU" sz="1100" b="1" kern="1200" dirty="0" err="1" smtClean="0">
              <a:latin typeface="Academy.kz" pitchFamily="2" charset="0"/>
            </a:rPr>
            <a:t>қимыл-қозғалыс белсенділігін</a:t>
          </a:r>
          <a:r>
            <a:rPr lang="ru-RU" sz="1100" b="1" kern="1200" dirty="0" smtClean="0">
              <a:latin typeface="Academy.kz" pitchFamily="2" charset="0"/>
            </a:rPr>
            <a:t> </a:t>
          </a:r>
          <a:r>
            <a:rPr lang="ru-RU" sz="1100" b="1" kern="1200" dirty="0" err="1" smtClean="0">
              <a:latin typeface="Academy.kz" pitchFamily="2" charset="0"/>
            </a:rPr>
            <a:t>дамыту</a:t>
          </a:r>
          <a:r>
            <a:rPr lang="ru-RU" sz="1100" b="1" kern="1200" dirty="0" smtClean="0">
              <a:latin typeface="Academy.kz" pitchFamily="2" charset="0"/>
            </a:rPr>
            <a:t> </a:t>
          </a:r>
          <a:r>
            <a:rPr lang="ru-RU" sz="1100" b="1" kern="1200" dirty="0" err="1" smtClean="0">
              <a:latin typeface="Academy.kz" pitchFamily="2" charset="0"/>
            </a:rPr>
            <a:t>және физикалық сапаларын</a:t>
          </a:r>
          <a:r>
            <a:rPr lang="ru-RU" sz="1100" b="1" kern="1200" dirty="0" smtClean="0">
              <a:latin typeface="Academy.kz" pitchFamily="2" charset="0"/>
            </a:rPr>
            <a:t> </a:t>
          </a:r>
          <a:r>
            <a:rPr lang="ru-RU" sz="1100" b="1" kern="1200" dirty="0" err="1" smtClean="0">
              <a:latin typeface="Academy.kz" pitchFamily="2" charset="0"/>
            </a:rPr>
            <a:t>қалыптастыру</a:t>
          </a:r>
          <a:r>
            <a:rPr lang="ru-RU" sz="1100" b="1" kern="1200" dirty="0" smtClean="0">
              <a:latin typeface="Academy.kz" pitchFamily="2" charset="0"/>
            </a:rPr>
            <a:t>.</a:t>
          </a:r>
          <a:br>
            <a:rPr lang="ru-RU" sz="1100" b="1" kern="1200" dirty="0" smtClean="0">
              <a:latin typeface="Academy.kz" pitchFamily="2" charset="0"/>
            </a:rPr>
          </a:br>
          <a:endParaRPr lang="ru-RU" sz="1100" b="1" kern="1200" dirty="0">
            <a:latin typeface="Academy.kz" pitchFamily="2" charset="0"/>
          </a:endParaRPr>
        </a:p>
      </dsp:txBody>
      <dsp:txXfrm>
        <a:off x="0" y="741313"/>
        <a:ext cx="2580105" cy="1548063"/>
      </dsp:txXfrm>
    </dsp:sp>
    <dsp:sp modelId="{15F8734A-19FF-44FD-ADC8-F09B76DD2B72}">
      <dsp:nvSpPr>
        <dsp:cNvPr id="0" name=""/>
        <dsp:cNvSpPr/>
      </dsp:nvSpPr>
      <dsp:spPr>
        <a:xfrm>
          <a:off x="2838116" y="741313"/>
          <a:ext cx="2580105" cy="15480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latin typeface="Academy.kz" pitchFamily="2" charset="0"/>
            </a:rPr>
            <a:t>«Коммуникация» </a:t>
          </a:r>
          <a:r>
            <a:rPr lang="ru-RU" sz="1100" b="1" kern="1200" dirty="0" err="1" smtClean="0">
              <a:latin typeface="Academy.kz" pitchFamily="2" charset="0"/>
            </a:rPr>
            <a:t>білім</a:t>
          </a:r>
          <a:r>
            <a:rPr lang="ru-RU" sz="1100" b="1" kern="1200" dirty="0" smtClean="0">
              <a:latin typeface="Academy.kz" pitchFamily="2" charset="0"/>
            </a:rPr>
            <a:t> беру </a:t>
          </a:r>
          <a:r>
            <a:rPr lang="ru-RU" sz="1100" b="1" kern="1200" dirty="0" err="1" smtClean="0">
              <a:latin typeface="Academy.kz" pitchFamily="2" charset="0"/>
            </a:rPr>
            <a:t>саласы</a:t>
          </a:r>
          <a:r>
            <a:rPr lang="ru-RU" sz="1100" b="1" kern="1200" dirty="0" smtClean="0">
              <a:latin typeface="Academy.kz" pitchFamily="2" charset="0"/>
            </a:rPr>
            <a:t/>
          </a:r>
          <a:br>
            <a:rPr lang="ru-RU" sz="1100" b="1" kern="1200" dirty="0" smtClean="0">
              <a:latin typeface="Academy.kz" pitchFamily="2" charset="0"/>
            </a:rPr>
          </a:br>
          <a:r>
            <a:rPr lang="ru-RU" sz="1100" b="1" kern="1200" dirty="0" smtClean="0">
              <a:latin typeface="Academy.kz" pitchFamily="2" charset="0"/>
            </a:rPr>
            <a:t>      </a:t>
          </a:r>
          <a:r>
            <a:rPr lang="ru-RU" sz="1100" b="1" kern="1200" dirty="0" err="1" smtClean="0">
              <a:latin typeface="Academy.kz" pitchFamily="2" charset="0"/>
            </a:rPr>
            <a:t>Мақсаты</a:t>
          </a:r>
          <a:r>
            <a:rPr lang="ru-RU" sz="1100" b="1" kern="1200" dirty="0" smtClean="0">
              <a:latin typeface="Academy.kz" pitchFamily="2" charset="0"/>
            </a:rPr>
            <a:t>: </a:t>
          </a:r>
          <a:r>
            <a:rPr lang="ru-RU" sz="1100" b="1" kern="1200" dirty="0" err="1" smtClean="0">
              <a:latin typeface="Academy.kz" pitchFamily="2" charset="0"/>
            </a:rPr>
            <a:t>ана</a:t>
          </a:r>
          <a:r>
            <a:rPr lang="ru-RU" sz="1100" b="1" kern="1200" dirty="0" smtClean="0">
              <a:latin typeface="Academy.kz" pitchFamily="2" charset="0"/>
            </a:rPr>
            <a:t> </a:t>
          </a:r>
          <a:r>
            <a:rPr lang="ru-RU" sz="1100" b="1" kern="1200" dirty="0" err="1" smtClean="0">
              <a:latin typeface="Academy.kz" pitchFamily="2" charset="0"/>
            </a:rPr>
            <a:t>тілінің базалық құндылықтарын меңгерген</a:t>
          </a:r>
          <a:r>
            <a:rPr lang="ru-RU" sz="1100" b="1" kern="1200" dirty="0" smtClean="0">
              <a:latin typeface="Academy.kz" pitchFamily="2" charset="0"/>
            </a:rPr>
            <a:t>, </a:t>
          </a:r>
          <a:r>
            <a:rPr lang="ru-RU" sz="1100" b="1" kern="1200" dirty="0" err="1" smtClean="0">
              <a:latin typeface="Academy.kz" pitchFamily="2" charset="0"/>
            </a:rPr>
            <a:t>мемлекеттік</a:t>
          </a:r>
          <a:r>
            <a:rPr lang="ru-RU" sz="1100" b="1" kern="1200" dirty="0" smtClean="0">
              <a:latin typeface="Academy.kz" pitchFamily="2" charset="0"/>
            </a:rPr>
            <a:t> </a:t>
          </a:r>
          <a:r>
            <a:rPr lang="ru-RU" sz="1100" b="1" kern="1200" dirty="0" err="1" smtClean="0">
              <a:latin typeface="Academy.kz" pitchFamily="2" charset="0"/>
            </a:rPr>
            <a:t>және басқа тілдерде</a:t>
          </a:r>
          <a:r>
            <a:rPr lang="ru-RU" sz="1100" b="1" kern="1200" dirty="0" smtClean="0">
              <a:latin typeface="Academy.kz" pitchFamily="2" charset="0"/>
            </a:rPr>
            <a:t> </a:t>
          </a:r>
          <a:r>
            <a:rPr lang="ru-RU" sz="1100" b="1" kern="1200" dirty="0" err="1" smtClean="0">
              <a:latin typeface="Academy.kz" pitchFamily="2" charset="0"/>
            </a:rPr>
            <a:t>мәдени-әлеуметтік өзара қатынасқа дайын</a:t>
          </a:r>
          <a:r>
            <a:rPr lang="ru-RU" sz="1100" b="1" kern="1200" dirty="0" smtClean="0">
              <a:latin typeface="Academy.kz" pitchFamily="2" charset="0"/>
            </a:rPr>
            <a:t>, </a:t>
          </a:r>
          <a:r>
            <a:rPr lang="ru-RU" sz="1100" b="1" kern="1200" dirty="0" err="1" smtClean="0">
              <a:latin typeface="Academy.kz" pitchFamily="2" charset="0"/>
            </a:rPr>
            <a:t>айналасындағы ортамен</a:t>
          </a:r>
          <a:r>
            <a:rPr lang="ru-RU" sz="1100" b="1" kern="1200" dirty="0" smtClean="0">
              <a:latin typeface="Academy.kz" pitchFamily="2" charset="0"/>
            </a:rPr>
            <a:t> </a:t>
          </a:r>
          <a:r>
            <a:rPr lang="ru-RU" sz="1100" b="1" kern="1200" dirty="0" err="1" smtClean="0">
              <a:latin typeface="Academy.kz" pitchFamily="2" charset="0"/>
            </a:rPr>
            <a:t>ауызша</a:t>
          </a:r>
          <a:r>
            <a:rPr lang="ru-RU" sz="1100" b="1" kern="1200" dirty="0" smtClean="0">
              <a:latin typeface="Academy.kz" pitchFamily="2" charset="0"/>
            </a:rPr>
            <a:t> </a:t>
          </a:r>
          <a:r>
            <a:rPr lang="ru-RU" sz="1100" b="1" kern="1200" dirty="0" err="1" smtClean="0">
              <a:latin typeface="Academy.kz" pitchFamily="2" charset="0"/>
            </a:rPr>
            <a:t>және ауызша</a:t>
          </a:r>
          <a:r>
            <a:rPr lang="ru-RU" sz="1100" b="1" kern="1200" dirty="0" smtClean="0">
              <a:latin typeface="Academy.kz" pitchFamily="2" charset="0"/>
            </a:rPr>
            <a:t> </a:t>
          </a:r>
          <a:r>
            <a:rPr lang="ru-RU" sz="1100" b="1" kern="1200" dirty="0" err="1" smtClean="0">
              <a:latin typeface="Academy.kz" pitchFamily="2" charset="0"/>
            </a:rPr>
            <a:t>емес</a:t>
          </a:r>
          <a:r>
            <a:rPr lang="ru-RU" sz="1100" b="1" kern="1200" dirty="0" smtClean="0">
              <a:latin typeface="Academy.kz" pitchFamily="2" charset="0"/>
            </a:rPr>
            <a:t> </a:t>
          </a:r>
          <a:r>
            <a:rPr lang="ru-RU" sz="1100" b="1" kern="1200" dirty="0" err="1" smtClean="0">
              <a:latin typeface="Academy.kz" pitchFamily="2" charset="0"/>
            </a:rPr>
            <a:t>құралдардың көмегімен қатынас жасауға қабілетті мектеп</a:t>
          </a:r>
          <a:r>
            <a:rPr lang="ru-RU" sz="1100" b="1" kern="1200" dirty="0" smtClean="0">
              <a:latin typeface="Academy.kz" pitchFamily="2" charset="0"/>
            </a:rPr>
            <a:t> </a:t>
          </a:r>
          <a:r>
            <a:rPr lang="ru-RU" sz="1100" b="1" kern="1200" dirty="0" err="1" smtClean="0">
              <a:latin typeface="Academy.kz" pitchFamily="2" charset="0"/>
            </a:rPr>
            <a:t>жасына</a:t>
          </a:r>
          <a:r>
            <a:rPr lang="ru-RU" sz="1100" b="1" kern="1200" dirty="0" smtClean="0">
              <a:latin typeface="Academy.kz" pitchFamily="2" charset="0"/>
            </a:rPr>
            <a:t> </a:t>
          </a:r>
          <a:r>
            <a:rPr lang="ru-RU" sz="1100" b="1" kern="1200" dirty="0" err="1" smtClean="0">
              <a:latin typeface="Academy.kz" pitchFamily="2" charset="0"/>
            </a:rPr>
            <a:t>дейінгі</a:t>
          </a:r>
          <a:r>
            <a:rPr lang="ru-RU" sz="1100" b="1" kern="1200" dirty="0" smtClean="0">
              <a:latin typeface="Academy.kz" pitchFamily="2" charset="0"/>
            </a:rPr>
            <a:t> </a:t>
          </a:r>
          <a:r>
            <a:rPr lang="ru-RU" sz="1100" b="1" kern="1200" dirty="0" err="1" smtClean="0">
              <a:latin typeface="Academy.kz" pitchFamily="2" charset="0"/>
            </a:rPr>
            <a:t>көптілді тұлғаны тәрбиелеу</a:t>
          </a:r>
          <a:r>
            <a:rPr lang="ru-RU" sz="1100" b="1" kern="1200" dirty="0" smtClean="0">
              <a:latin typeface="Academy.kz" pitchFamily="2" charset="0"/>
            </a:rPr>
            <a:t>.</a:t>
          </a:r>
          <a:br>
            <a:rPr lang="ru-RU" sz="1100" b="1" kern="1200" dirty="0" smtClean="0">
              <a:latin typeface="Academy.kz" pitchFamily="2" charset="0"/>
            </a:rPr>
          </a:br>
          <a:endParaRPr lang="ru-RU" sz="1100" b="1" kern="1200" dirty="0">
            <a:latin typeface="Academy.kz" pitchFamily="2" charset="0"/>
          </a:endParaRPr>
        </a:p>
      </dsp:txBody>
      <dsp:txXfrm>
        <a:off x="2838116" y="741313"/>
        <a:ext cx="2580105" cy="1548063"/>
      </dsp:txXfrm>
    </dsp:sp>
    <dsp:sp modelId="{1BFB2F73-9A8B-4026-AF26-815FA8217D69}">
      <dsp:nvSpPr>
        <dsp:cNvPr id="0" name=""/>
        <dsp:cNvSpPr/>
      </dsp:nvSpPr>
      <dsp:spPr>
        <a:xfrm>
          <a:off x="5676233" y="741313"/>
          <a:ext cx="2580105" cy="15480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latin typeface="Academy.kz" pitchFamily="2" charset="0"/>
            </a:rPr>
            <a:t>«</a:t>
          </a:r>
          <a:r>
            <a:rPr lang="ru-RU" sz="1100" b="1" kern="1200" dirty="0" err="1" smtClean="0">
              <a:latin typeface="Academy.kz" pitchFamily="2" charset="0"/>
            </a:rPr>
            <a:t>Таным</a:t>
          </a:r>
          <a:r>
            <a:rPr lang="ru-RU" sz="1100" b="1" kern="1200" dirty="0" smtClean="0">
              <a:latin typeface="Academy.kz" pitchFamily="2" charset="0"/>
            </a:rPr>
            <a:t>» </a:t>
          </a:r>
          <a:r>
            <a:rPr lang="ru-RU" sz="1100" b="1" kern="1200" dirty="0" err="1" smtClean="0">
              <a:latin typeface="Academy.kz" pitchFamily="2" charset="0"/>
            </a:rPr>
            <a:t>білім</a:t>
          </a:r>
          <a:r>
            <a:rPr lang="ru-RU" sz="1100" b="1" kern="1200" dirty="0" smtClean="0">
              <a:latin typeface="Academy.kz" pitchFamily="2" charset="0"/>
            </a:rPr>
            <a:t> беру </a:t>
          </a:r>
          <a:r>
            <a:rPr lang="ru-RU" sz="1100" b="1" kern="1200" dirty="0" err="1" smtClean="0">
              <a:latin typeface="Academy.kz" pitchFamily="2" charset="0"/>
            </a:rPr>
            <a:t>саласы</a:t>
          </a:r>
          <a:r>
            <a:rPr lang="ru-RU" sz="1100" b="1" kern="1200" dirty="0" smtClean="0">
              <a:latin typeface="Academy.kz" pitchFamily="2" charset="0"/>
            </a:rPr>
            <a:t/>
          </a:r>
          <a:br>
            <a:rPr lang="ru-RU" sz="1100" b="1" kern="1200" dirty="0" smtClean="0">
              <a:latin typeface="Academy.kz" pitchFamily="2" charset="0"/>
            </a:rPr>
          </a:br>
          <a:r>
            <a:rPr lang="ru-RU" sz="1100" b="1" kern="1200" dirty="0" smtClean="0">
              <a:latin typeface="Academy.kz" pitchFamily="2" charset="0"/>
            </a:rPr>
            <a:t>      </a:t>
          </a:r>
          <a:r>
            <a:rPr lang="ru-RU" sz="1100" b="1" kern="1200" dirty="0" err="1" smtClean="0">
              <a:latin typeface="Academy.kz" pitchFamily="2" charset="0"/>
            </a:rPr>
            <a:t>Мақсаты</a:t>
          </a:r>
          <a:r>
            <a:rPr lang="ru-RU" sz="1100" b="1" kern="1200" dirty="0" smtClean="0">
              <a:latin typeface="Academy.kz" pitchFamily="2" charset="0"/>
            </a:rPr>
            <a:t>: </a:t>
          </a:r>
          <a:r>
            <a:rPr lang="ru-RU" sz="1100" b="1" kern="1200" dirty="0" err="1" smtClean="0">
              <a:latin typeface="Academy.kz" pitchFamily="2" charset="0"/>
            </a:rPr>
            <a:t>танымдық іс-әрекет дағдыларын меңгерген</a:t>
          </a:r>
          <a:r>
            <a:rPr lang="ru-RU" sz="1100" b="1" kern="1200" dirty="0" smtClean="0">
              <a:latin typeface="Academy.kz" pitchFamily="2" charset="0"/>
            </a:rPr>
            <a:t>, </a:t>
          </a:r>
          <a:r>
            <a:rPr lang="ru-RU" sz="1100" b="1" kern="1200" dirty="0" err="1" smtClean="0">
              <a:latin typeface="Academy.kz" pitchFamily="2" charset="0"/>
            </a:rPr>
            <a:t>әлемнің тұтас бейнесін</a:t>
          </a:r>
          <a:r>
            <a:rPr lang="ru-RU" sz="1100" b="1" kern="1200" dirty="0" smtClean="0">
              <a:latin typeface="Academy.kz" pitchFamily="2" charset="0"/>
            </a:rPr>
            <a:t> </a:t>
          </a:r>
          <a:r>
            <a:rPr lang="ru-RU" sz="1100" b="1" kern="1200" dirty="0" err="1" smtClean="0">
              <a:latin typeface="Academy.kz" pitchFamily="2" charset="0"/>
            </a:rPr>
            <a:t>түсінуге және ақпаратты өмірлік маңызды проблемаларды</a:t>
          </a:r>
          <a:r>
            <a:rPr lang="ru-RU" sz="1100" b="1" kern="1200" dirty="0" smtClean="0">
              <a:latin typeface="Academy.kz" pitchFamily="2" charset="0"/>
            </a:rPr>
            <a:t> </a:t>
          </a:r>
          <a:r>
            <a:rPr lang="ru-RU" sz="1100" b="1" kern="1200" dirty="0" err="1" smtClean="0">
              <a:latin typeface="Academy.kz" pitchFamily="2" charset="0"/>
            </a:rPr>
            <a:t>шешуде</a:t>
          </a:r>
          <a:r>
            <a:rPr lang="ru-RU" sz="1100" b="1" kern="1200" dirty="0" smtClean="0">
              <a:latin typeface="Academy.kz" pitchFamily="2" charset="0"/>
            </a:rPr>
            <a:t> </a:t>
          </a:r>
          <a:r>
            <a:rPr lang="ru-RU" sz="1100" b="1" kern="1200" dirty="0" err="1" smtClean="0">
              <a:latin typeface="Academy.kz" pitchFamily="2" charset="0"/>
            </a:rPr>
            <a:t>қолдануға қабілетті мектеп</a:t>
          </a:r>
          <a:r>
            <a:rPr lang="ru-RU" sz="1100" b="1" kern="1200" dirty="0" smtClean="0">
              <a:latin typeface="Academy.kz" pitchFamily="2" charset="0"/>
            </a:rPr>
            <a:t> </a:t>
          </a:r>
          <a:r>
            <a:rPr lang="ru-RU" sz="1100" b="1" kern="1200" dirty="0" err="1" smtClean="0">
              <a:latin typeface="Academy.kz" pitchFamily="2" charset="0"/>
            </a:rPr>
            <a:t>жасына</a:t>
          </a:r>
          <a:r>
            <a:rPr lang="ru-RU" sz="1100" b="1" kern="1200" dirty="0" smtClean="0">
              <a:latin typeface="Academy.kz" pitchFamily="2" charset="0"/>
            </a:rPr>
            <a:t> </a:t>
          </a:r>
          <a:r>
            <a:rPr lang="ru-RU" sz="1100" b="1" kern="1200" dirty="0" err="1" smtClean="0">
              <a:latin typeface="Academy.kz" pitchFamily="2" charset="0"/>
            </a:rPr>
            <a:t>дейінгі</a:t>
          </a:r>
          <a:r>
            <a:rPr lang="ru-RU" sz="1100" b="1" kern="1200" dirty="0" smtClean="0">
              <a:latin typeface="Academy.kz" pitchFamily="2" charset="0"/>
            </a:rPr>
            <a:t> </a:t>
          </a:r>
          <a:r>
            <a:rPr lang="ru-RU" sz="1100" b="1" kern="1200" dirty="0" err="1" smtClean="0">
              <a:latin typeface="Academy.kz" pitchFamily="2" charset="0"/>
            </a:rPr>
            <a:t>тұлғаны қалыптастыру</a:t>
          </a:r>
          <a:r>
            <a:rPr lang="ru-RU" sz="1100" b="1" kern="1200" dirty="0" smtClean="0">
              <a:latin typeface="Academy.kz" pitchFamily="2" charset="0"/>
            </a:rPr>
            <a:t>.</a:t>
          </a:r>
          <a:br>
            <a:rPr lang="ru-RU" sz="1100" b="1" kern="1200" dirty="0" smtClean="0">
              <a:latin typeface="Academy.kz" pitchFamily="2" charset="0"/>
            </a:rPr>
          </a:br>
          <a:endParaRPr lang="ru-RU" sz="1100" b="1" kern="1200" dirty="0">
            <a:latin typeface="Academy.kz" pitchFamily="2" charset="0"/>
          </a:endParaRPr>
        </a:p>
      </dsp:txBody>
      <dsp:txXfrm>
        <a:off x="5676233" y="741313"/>
        <a:ext cx="2580105" cy="1548063"/>
      </dsp:txXfrm>
    </dsp:sp>
    <dsp:sp modelId="{83228CF8-1084-4D6E-99E4-3590B70DB49E}">
      <dsp:nvSpPr>
        <dsp:cNvPr id="0" name=""/>
        <dsp:cNvSpPr/>
      </dsp:nvSpPr>
      <dsp:spPr>
        <a:xfrm>
          <a:off x="1419058" y="2547387"/>
          <a:ext cx="2580105" cy="15480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err="1" smtClean="0">
              <a:latin typeface="Academy.kz" pitchFamily="2" charset="0"/>
            </a:rPr>
            <a:t>«Шығармашылық» білім</a:t>
          </a:r>
          <a:r>
            <a:rPr lang="ru-RU" sz="1100" b="1" kern="1200" dirty="0" smtClean="0">
              <a:latin typeface="Academy.kz" pitchFamily="2" charset="0"/>
            </a:rPr>
            <a:t> беру </a:t>
          </a:r>
          <a:r>
            <a:rPr lang="ru-RU" sz="1100" b="1" kern="1200" dirty="0" err="1" smtClean="0">
              <a:latin typeface="Academy.kz" pitchFamily="2" charset="0"/>
            </a:rPr>
            <a:t>саласы</a:t>
          </a:r>
          <a:r>
            <a:rPr lang="ru-RU" sz="1100" b="1" kern="1200" dirty="0" smtClean="0">
              <a:latin typeface="Academy.kz" pitchFamily="2" charset="0"/>
            </a:rPr>
            <a:t/>
          </a:r>
          <a:br>
            <a:rPr lang="ru-RU" sz="1100" b="1" kern="1200" dirty="0" smtClean="0">
              <a:latin typeface="Academy.kz" pitchFamily="2" charset="0"/>
            </a:rPr>
          </a:br>
          <a:r>
            <a:rPr lang="ru-RU" sz="1100" b="1" kern="1200" dirty="0" smtClean="0">
              <a:latin typeface="Academy.kz" pitchFamily="2" charset="0"/>
            </a:rPr>
            <a:t>      </a:t>
          </a:r>
          <a:r>
            <a:rPr lang="ru-RU" sz="1100" b="1" kern="1200" dirty="0" err="1" smtClean="0">
              <a:latin typeface="Academy.kz" pitchFamily="2" charset="0"/>
            </a:rPr>
            <a:t>Мақсаты</a:t>
          </a:r>
          <a:r>
            <a:rPr lang="ru-RU" sz="1100" b="1" kern="1200" dirty="0" smtClean="0">
              <a:latin typeface="Academy.kz" pitchFamily="2" charset="0"/>
            </a:rPr>
            <a:t>: </a:t>
          </a:r>
          <a:r>
            <a:rPr lang="ru-RU" sz="1100" b="1" kern="1200" dirty="0" err="1" smtClean="0">
              <a:latin typeface="Academy.kz" pitchFamily="2" charset="0"/>
            </a:rPr>
            <a:t>мектеп</a:t>
          </a:r>
          <a:r>
            <a:rPr lang="ru-RU" sz="1100" b="1" kern="1200" dirty="0" smtClean="0">
              <a:latin typeface="Academy.kz" pitchFamily="2" charset="0"/>
            </a:rPr>
            <a:t> </a:t>
          </a:r>
          <a:r>
            <a:rPr lang="ru-RU" sz="1100" b="1" kern="1200" dirty="0" err="1" smtClean="0">
              <a:latin typeface="Academy.kz" pitchFamily="2" charset="0"/>
            </a:rPr>
            <a:t>жасына</a:t>
          </a:r>
          <a:r>
            <a:rPr lang="ru-RU" sz="1100" b="1" kern="1200" dirty="0" smtClean="0">
              <a:latin typeface="Academy.kz" pitchFamily="2" charset="0"/>
            </a:rPr>
            <a:t> </a:t>
          </a:r>
          <a:r>
            <a:rPr lang="ru-RU" sz="1100" b="1" kern="1200" dirty="0" err="1" smtClean="0">
              <a:latin typeface="Academy.kz" pitchFamily="2" charset="0"/>
            </a:rPr>
            <a:t>дейінгі</a:t>
          </a:r>
          <a:r>
            <a:rPr lang="ru-RU" sz="1100" b="1" kern="1200" dirty="0" smtClean="0">
              <a:latin typeface="Academy.kz" pitchFamily="2" charset="0"/>
            </a:rPr>
            <a:t> </a:t>
          </a:r>
          <a:r>
            <a:rPr lang="ru-RU" sz="1100" b="1" kern="1200" dirty="0" err="1" smtClean="0">
              <a:latin typeface="Academy.kz" pitchFamily="2" charset="0"/>
            </a:rPr>
            <a:t>балалардың сезімдік-эмоционалдық саласы</a:t>
          </a:r>
          <a:r>
            <a:rPr lang="ru-RU" sz="1100" b="1" kern="1200" dirty="0" smtClean="0">
              <a:latin typeface="Academy.kz" pitchFamily="2" charset="0"/>
            </a:rPr>
            <a:t> мен </a:t>
          </a:r>
          <a:r>
            <a:rPr lang="ru-RU" sz="1100" b="1" kern="1200" dirty="0" err="1" smtClean="0">
              <a:latin typeface="Academy.kz" pitchFamily="2" charset="0"/>
            </a:rPr>
            <a:t>эстетикалық талғамын қалыптастыру</a:t>
          </a:r>
          <a:r>
            <a:rPr lang="ru-RU" sz="1100" b="1" kern="1200" dirty="0" smtClean="0">
              <a:latin typeface="Academy.kz" pitchFamily="2" charset="0"/>
            </a:rPr>
            <a:t>, </a:t>
          </a:r>
          <a:r>
            <a:rPr lang="ru-RU" sz="1100" b="1" kern="1200" dirty="0" err="1" smtClean="0">
              <a:latin typeface="Academy.kz" pitchFamily="2" charset="0"/>
            </a:rPr>
            <a:t>шығармашылық ойлау</a:t>
          </a:r>
          <a:r>
            <a:rPr lang="ru-RU" sz="1100" b="1" kern="1200" dirty="0" smtClean="0">
              <a:latin typeface="Academy.kz" pitchFamily="2" charset="0"/>
            </a:rPr>
            <a:t> </a:t>
          </a:r>
          <a:r>
            <a:rPr lang="ru-RU" sz="1100" b="1" kern="1200" dirty="0" err="1" smtClean="0">
              <a:latin typeface="Academy.kz" pitchFamily="2" charset="0"/>
            </a:rPr>
            <a:t>мәдениеті мен</a:t>
          </a:r>
          <a:r>
            <a:rPr lang="ru-RU" sz="1100" b="1" kern="1200" dirty="0" smtClean="0">
              <a:latin typeface="Academy.kz" pitchFamily="2" charset="0"/>
            </a:rPr>
            <a:t> </a:t>
          </a:r>
          <a:r>
            <a:rPr lang="ru-RU" sz="1100" b="1" kern="1200" dirty="0" err="1" smtClean="0">
              <a:latin typeface="Academy.kz" pitchFamily="2" charset="0"/>
            </a:rPr>
            <a:t>қиялын дамыту</a:t>
          </a:r>
          <a:r>
            <a:rPr lang="ru-RU" sz="1100" b="1" kern="1200" dirty="0" smtClean="0">
              <a:latin typeface="Academy.kz" pitchFamily="2" charset="0"/>
            </a:rPr>
            <a:t>.</a:t>
          </a:r>
          <a:br>
            <a:rPr lang="ru-RU" sz="1100" b="1" kern="1200" dirty="0" smtClean="0">
              <a:latin typeface="Academy.kz" pitchFamily="2" charset="0"/>
            </a:rPr>
          </a:br>
          <a:endParaRPr lang="ru-RU" sz="1100" b="1" kern="1200" dirty="0">
            <a:latin typeface="Academy.kz" pitchFamily="2" charset="0"/>
          </a:endParaRPr>
        </a:p>
      </dsp:txBody>
      <dsp:txXfrm>
        <a:off x="1419058" y="2547387"/>
        <a:ext cx="2580105" cy="1548063"/>
      </dsp:txXfrm>
    </dsp:sp>
    <dsp:sp modelId="{45C6BE84-C31C-42F1-A152-752AAF9059AF}">
      <dsp:nvSpPr>
        <dsp:cNvPr id="0" name=""/>
        <dsp:cNvSpPr/>
      </dsp:nvSpPr>
      <dsp:spPr>
        <a:xfrm>
          <a:off x="4257174" y="2547387"/>
          <a:ext cx="2580105" cy="15480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err="1" smtClean="0">
              <a:latin typeface="Academy.kz" pitchFamily="2" charset="0"/>
            </a:rPr>
            <a:t>«Әлеуметтік </a:t>
          </a:r>
          <a:r>
            <a:rPr lang="ru-RU" sz="1100" b="1" kern="1200" dirty="0" smtClean="0">
              <a:latin typeface="Academy.kz" pitchFamily="2" charset="0"/>
            </a:rPr>
            <a:t>орта» </a:t>
          </a:r>
          <a:r>
            <a:rPr lang="ru-RU" sz="1100" b="1" kern="1200" dirty="0" err="1" smtClean="0">
              <a:latin typeface="Academy.kz" pitchFamily="2" charset="0"/>
            </a:rPr>
            <a:t>білім</a:t>
          </a:r>
          <a:r>
            <a:rPr lang="ru-RU" sz="1100" b="1" kern="1200" dirty="0" smtClean="0">
              <a:latin typeface="Academy.kz" pitchFamily="2" charset="0"/>
            </a:rPr>
            <a:t> беру </a:t>
          </a:r>
          <a:r>
            <a:rPr lang="ru-RU" sz="1100" b="1" kern="1200" dirty="0" err="1" smtClean="0">
              <a:latin typeface="Academy.kz" pitchFamily="2" charset="0"/>
            </a:rPr>
            <a:t>саласы</a:t>
          </a:r>
          <a:r>
            <a:rPr lang="ru-RU" sz="1100" b="1" kern="1200" dirty="0" smtClean="0">
              <a:latin typeface="Academy.kz" pitchFamily="2" charset="0"/>
            </a:rPr>
            <a:t/>
          </a:r>
          <a:br>
            <a:rPr lang="ru-RU" sz="1100" b="1" kern="1200" dirty="0" smtClean="0">
              <a:latin typeface="Academy.kz" pitchFamily="2" charset="0"/>
            </a:rPr>
          </a:br>
          <a:r>
            <a:rPr lang="ru-RU" sz="1100" b="1" kern="1200" dirty="0" smtClean="0">
              <a:latin typeface="Academy.kz" pitchFamily="2" charset="0"/>
            </a:rPr>
            <a:t>      </a:t>
          </a:r>
          <a:r>
            <a:rPr lang="ru-RU" sz="1100" b="1" kern="1200" dirty="0" err="1" smtClean="0">
              <a:latin typeface="Academy.kz" pitchFamily="2" charset="0"/>
            </a:rPr>
            <a:t>Мақсаты</a:t>
          </a:r>
          <a:r>
            <a:rPr lang="ru-RU" sz="1100" b="1" kern="1200" dirty="0" smtClean="0">
              <a:latin typeface="Academy.kz" pitchFamily="2" charset="0"/>
            </a:rPr>
            <a:t>: </a:t>
          </a:r>
          <a:r>
            <a:rPr lang="ru-RU" sz="1100" b="1" kern="1200" dirty="0" err="1" smtClean="0">
              <a:latin typeface="Academy.kz" pitchFamily="2" charset="0"/>
            </a:rPr>
            <a:t>әлеуметтік ортадағы жағымды мінез-құлық </a:t>
          </a:r>
          <a:r>
            <a:rPr lang="ru-RU" sz="1100" b="1" kern="1200" dirty="0" smtClean="0">
              <a:latin typeface="Academy.kz" pitchFamily="2" charset="0"/>
            </a:rPr>
            <a:t>пен </a:t>
          </a:r>
          <a:r>
            <a:rPr lang="ru-RU" sz="1100" b="1" kern="1200" dirty="0" err="1" smtClean="0">
              <a:latin typeface="Academy.kz" pitchFamily="2" charset="0"/>
            </a:rPr>
            <a:t>қарым-қатынасқа қабілетті әлеуметтік-бейімделген</a:t>
          </a:r>
          <a:r>
            <a:rPr lang="ru-RU" sz="1100" b="1" kern="1200" dirty="0" smtClean="0">
              <a:latin typeface="Academy.kz" pitchFamily="2" charset="0"/>
            </a:rPr>
            <a:t>, </a:t>
          </a:r>
          <a:r>
            <a:rPr lang="ru-RU" sz="1100" b="1" kern="1200" dirty="0" err="1" smtClean="0">
              <a:latin typeface="Academy.kz" pitchFamily="2" charset="0"/>
            </a:rPr>
            <a:t>шығармашылық тұлғаны тәрбиелеу</a:t>
          </a:r>
          <a:r>
            <a:rPr lang="ru-RU" sz="1100" b="1" kern="1200" dirty="0" smtClean="0">
              <a:latin typeface="Academy.kz" pitchFamily="2" charset="0"/>
            </a:rPr>
            <a:t>, </a:t>
          </a:r>
          <a:r>
            <a:rPr lang="ru-RU" sz="1100" b="1" kern="1200" dirty="0" err="1" smtClean="0">
              <a:latin typeface="Academy.kz" pitchFamily="2" charset="0"/>
            </a:rPr>
            <a:t>Отанға деген</a:t>
          </a:r>
          <a:r>
            <a:rPr lang="ru-RU" sz="1100" b="1" kern="1200" dirty="0" smtClean="0">
              <a:latin typeface="Academy.kz" pitchFamily="2" charset="0"/>
            </a:rPr>
            <a:t> </a:t>
          </a:r>
          <a:r>
            <a:rPr lang="ru-RU" sz="1100" b="1" kern="1200" dirty="0" err="1" smtClean="0">
              <a:latin typeface="Academy.kz" pitchFamily="2" charset="0"/>
            </a:rPr>
            <a:t>сүйіспеншілікке</a:t>
          </a:r>
          <a:r>
            <a:rPr lang="ru-RU" sz="1100" b="1" kern="1200" dirty="0" smtClean="0">
              <a:latin typeface="Academy.kz" pitchFamily="2" charset="0"/>
            </a:rPr>
            <a:t>, </a:t>
          </a:r>
          <a:r>
            <a:rPr lang="ru-RU" sz="1100" b="1" kern="1200" dirty="0" err="1" smtClean="0">
              <a:latin typeface="Academy.kz" pitchFamily="2" charset="0"/>
            </a:rPr>
            <a:t>үлкендерді құрметтеуге тәрбиелеу</a:t>
          </a:r>
          <a:r>
            <a:rPr lang="ru-RU" sz="1100" b="1" kern="1200" dirty="0" smtClean="0">
              <a:latin typeface="Academy.kz" pitchFamily="2" charset="0"/>
            </a:rPr>
            <a:t>.</a:t>
          </a:r>
          <a:endParaRPr lang="ru-RU" sz="1100" b="1" kern="1200" dirty="0">
            <a:latin typeface="Academy.kz" pitchFamily="2" charset="0"/>
          </a:endParaRPr>
        </a:p>
      </dsp:txBody>
      <dsp:txXfrm>
        <a:off x="4257174" y="2547387"/>
        <a:ext cx="2580105" cy="15480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0F4A15-F05A-4EA1-A711-E38C19D08B2F}" type="datetimeFigureOut">
              <a:rPr lang="ru-RU" smtClean="0"/>
              <a:t>27.11.2015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1C5F34-DF49-4B7A-93E6-138937F4599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1C5F34-DF49-4B7A-93E6-138937F4599D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27.11.2015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adilet.zan.kz/kaz/docs/Z070000319_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ctrTitle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emy.kz" pitchFamily="2" charset="0"/>
                <a:ea typeface="Times New Roman" pitchFamily="18" charset="0"/>
                <a:cs typeface="Times New Roman" pitchFamily="18" charset="0"/>
              </a:rPr>
              <a:t>``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emy.kz" pitchFamily="2" charset="0"/>
                <a:ea typeface="Times New Roman" pitchFamily="18" charset="0"/>
                <a:cs typeface="Times New Roman" pitchFamily="18" charset="0"/>
              </a:rPr>
              <a:t>№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emy.kz" pitchFamily="2" charset="0"/>
                <a:ea typeface="Times New Roman" pitchFamily="18" charset="0"/>
                <a:cs typeface="Times New Roman" pitchFamily="18" charset="0"/>
              </a:rPr>
              <a:t> 2 Педагогикалық кеңес``</a:t>
            </a:r>
            <a:endParaRPr kumimoji="0" lang="kk-KZ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cademy.kz" pitchFamily="2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emy.kz" pitchFamily="2" charset="0"/>
                <a:ea typeface="Times New Roman" pitchFamily="18" charset="0"/>
                <a:cs typeface="Arial" pitchFamily="34" charset="0"/>
              </a:rPr>
              <a:t>Тақырыбы: </a:t>
            </a: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emy.kz" pitchFamily="2" charset="0"/>
                <a:ea typeface="Times New Roman" pitchFamily="18" charset="0"/>
                <a:cs typeface="Arial" pitchFamily="34" charset="0"/>
              </a:rPr>
              <a:t>«Балабақшаның бір күнінен»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emy.kz" pitchFamily="2" charset="0"/>
                <a:ea typeface="Times New Roman" pitchFamily="18" charset="0"/>
                <a:cs typeface="Arial" pitchFamily="34" charset="0"/>
              </a:rPr>
              <a:t>ҚР мектепке дейінгі тәрбие мен оқытудың мемлекеттік жалпыға міндетті стандартына сәйкес оқу- тәрбиелеу жұмысын ұйымдастыру</a:t>
            </a: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emy.kz" pitchFamily="2" charset="0"/>
                <a:ea typeface="Times New Roman" pitchFamily="18" charset="0"/>
                <a:cs typeface="Arial" pitchFamily="34" charset="0"/>
              </a:rPr>
              <a:t>»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emy.kz" pitchFamily="2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 noChangeArrowheads="1"/>
          </p:cNvSpPr>
          <p:nvPr/>
        </p:nvSpPr>
        <p:spPr bwMode="auto">
          <a:xfrm>
            <a:off x="611560" y="482769"/>
            <a:ext cx="7596336" cy="57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9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emy.kz" pitchFamily="2" charset="0"/>
                <a:ea typeface="Times New Roman" pitchFamily="18" charset="0"/>
                <a:cs typeface="Times New Roman" pitchFamily="18" charset="0"/>
              </a:rPr>
              <a:t>Күн тәртібі:</a:t>
            </a:r>
          </a:p>
          <a:p>
            <a:pPr indent="34925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  <a:tabLst>
                <a:tab pos="685800" algn="l"/>
              </a:tabLst>
            </a:pPr>
            <a:r>
              <a:rPr lang="kk-KZ" sz="2000" dirty="0" smtClean="0">
                <a:latin typeface="Academy.kz" pitchFamily="2" charset="0"/>
                <a:cs typeface="Times New Roman" pitchFamily="18" charset="0"/>
              </a:rPr>
              <a:t>Қауіпсіздік техникасы бойынша нұсқаулық.</a:t>
            </a:r>
          </a:p>
          <a:p>
            <a:pPr marL="0" marR="0" lvl="0" indent="349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>
                <a:tab pos="685800" algn="l"/>
              </a:tabLst>
            </a:pPr>
            <a:r>
              <a:rPr lang="kk-KZ" sz="2000" dirty="0" smtClean="0">
                <a:latin typeface="Academy.kz" pitchFamily="2" charset="0"/>
                <a:cs typeface="Times New Roman" pitchFamily="18" charset="0"/>
              </a:rPr>
              <a:t>Психологиялық тренинг.</a:t>
            </a:r>
          </a:p>
          <a:p>
            <a:pPr marL="0" marR="0" lvl="0" indent="349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85800" algn="l"/>
              </a:tabLst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emy.kz" pitchFamily="2" charset="0"/>
                <a:ea typeface="Times New Roman" pitchFamily="18" charset="0"/>
                <a:cs typeface="Times New Roman" pitchFamily="18" charset="0"/>
              </a:rPr>
              <a:t>1. Теориялық бөлім: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cademy.kz" pitchFamily="2" charset="0"/>
              <a:cs typeface="Arial" pitchFamily="34" charset="0"/>
            </a:endParaRPr>
          </a:p>
          <a:p>
            <a:pPr marL="0" marR="0" lvl="0" indent="349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emy.kz" pitchFamily="2" charset="0"/>
                <a:ea typeface="Times New Roman" pitchFamily="18" charset="0"/>
                <a:cs typeface="Times New Roman" pitchFamily="18" charset="0"/>
              </a:rPr>
              <a:t>а)</a:t>
            </a: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emy.kz" pitchFamily="2" charset="0"/>
                <a:ea typeface="Times New Roman" pitchFamily="18" charset="0"/>
                <a:cs typeface="Times New Roman" pitchFamily="18" charset="0"/>
              </a:rPr>
              <a:t> “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emy.kz" pitchFamily="2" charset="0"/>
                <a:ea typeface="Times New Roman" pitchFamily="18" charset="0"/>
                <a:cs typeface="Times New Roman" pitchFamily="18" charset="0"/>
              </a:rPr>
              <a:t>ҚР мектепке дейінгі тәрбие мен оқытудың мемлекеттік жалпыға міндетті стандарт мазмұны”.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cademy.kz" pitchFamily="2" charset="0"/>
              <a:cs typeface="Arial" pitchFamily="34" charset="0"/>
            </a:endParaRPr>
          </a:p>
          <a:p>
            <a:pPr marL="0" marR="0" lvl="0" indent="349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emy.kz" pitchFamily="2" charset="0"/>
                <a:ea typeface="Times New Roman" pitchFamily="18" charset="0"/>
                <a:cs typeface="Times New Roman" pitchFamily="18" charset="0"/>
              </a:rPr>
              <a:t>ә) “ҚР МДББ стандартының орындалуы мен іске асырылуының жағдайы” тақырыптық тексерістің нәтижесі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cademy.kz" pitchFamily="2" charset="0"/>
              <a:cs typeface="Arial" pitchFamily="34" charset="0"/>
            </a:endParaRPr>
          </a:p>
          <a:p>
            <a:pPr marL="0" marR="0" lvl="0" indent="349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emy.kz" pitchFamily="2" charset="0"/>
                <a:ea typeface="Times New Roman" pitchFamily="18" charset="0"/>
                <a:cs typeface="Times New Roman" pitchFamily="18" charset="0"/>
              </a:rPr>
              <a:t>( жауапты әдіскер: Біләлова А.Қ.)</a:t>
            </a:r>
          </a:p>
          <a:p>
            <a:pPr marL="0" marR="0" lvl="0" indent="349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685800" algn="l"/>
              </a:tabLst>
            </a:pPr>
            <a:r>
              <a:rPr lang="kk-KZ" dirty="0" smtClean="0">
                <a:latin typeface="Academy.kz" pitchFamily="2" charset="0"/>
                <a:cs typeface="Times New Roman" pitchFamily="18" charset="0"/>
              </a:rPr>
              <a:t> </a:t>
            </a:r>
            <a:r>
              <a:rPr lang="kk-KZ" sz="2400" dirty="0" smtClean="0">
                <a:latin typeface="Academy.kz" pitchFamily="2" charset="0"/>
                <a:cs typeface="Times New Roman" pitchFamily="18" charset="0"/>
              </a:rPr>
              <a:t>Практикалық бөлім:</a:t>
            </a:r>
          </a:p>
          <a:p>
            <a:pPr marL="0" marR="0" lvl="0" indent="349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>
                <a:tab pos="685800" algn="l"/>
              </a:tabLst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emy.kz" pitchFamily="2" charset="0"/>
                <a:cs typeface="Times New Roman" pitchFamily="18" charset="0"/>
              </a:rPr>
              <a:t>Үй тапсырмасы: “Топтың</a:t>
            </a:r>
            <a:r>
              <a:rPr kumimoji="0" lang="kk-KZ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emy.kz" pitchFamily="2" charset="0"/>
                <a:cs typeface="Times New Roman" pitchFamily="18" charset="0"/>
              </a:rPr>
              <a:t> бір күні</a:t>
            </a: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emy.kz" pitchFamily="2" charset="0"/>
                <a:cs typeface="Times New Roman" pitchFamily="18" charset="0"/>
              </a:rPr>
              <a:t>” жоспар.</a:t>
            </a:r>
            <a:r>
              <a:rPr kumimoji="0" lang="kk-KZ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emy.kz" pitchFamily="2" charset="0"/>
                <a:cs typeface="Times New Roman" pitchFamily="18" charset="0"/>
              </a:rPr>
              <a:t> </a:t>
            </a:r>
            <a:r>
              <a:rPr kumimoji="0" lang="kk-KZ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emy.kz" pitchFamily="2" charset="0"/>
                <a:cs typeface="Times New Roman" pitchFamily="18" charset="0"/>
              </a:rPr>
              <a:t>(тәрбиешілер)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cademy.kz" pitchFamily="2" charset="0"/>
              <a:cs typeface="Arial" pitchFamily="34" charset="0"/>
            </a:endParaRPr>
          </a:p>
          <a:p>
            <a:pPr marL="0" marR="0" lvl="0" indent="349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</a:tabLst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emy.kz" pitchFamily="2" charset="0"/>
                <a:ea typeface="Times New Roman" pitchFamily="18" charset="0"/>
                <a:cs typeface="Times New Roman" pitchFamily="18" charset="0"/>
              </a:rPr>
              <a:t>г) «ҚР МДББ стандартына сәйкес күн тәртібінің кезеңдеріндегі білім беру қызметі» </a:t>
            </a: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emy.kz" pitchFamily="2" charset="0"/>
                <a:ea typeface="Times New Roman" pitchFamily="18" charset="0"/>
                <a:cs typeface="Times New Roman" pitchFamily="18" charset="0"/>
              </a:rPr>
              <a:t>Қ.Қ.Тасболатова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cademy.kz" pitchFamily="2" charset="0"/>
              <a:cs typeface="Arial" pitchFamily="34" charset="0"/>
            </a:endParaRPr>
          </a:p>
          <a:p>
            <a:pPr indent="34925"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emy.kz" pitchFamily="2" charset="0"/>
                <a:ea typeface="Times New Roman" pitchFamily="18" charset="0"/>
                <a:cs typeface="Times New Roman" pitchFamily="18" charset="0"/>
              </a:rPr>
              <a:t>ғ) «ҚР МДББ стандартына сәйкес топтарда заттық – дамыту ортасын ұйымдастыру»</a:t>
            </a: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cademy.kz" pitchFamily="2" charset="0"/>
                <a:ea typeface="Times New Roman" pitchFamily="18" charset="0"/>
                <a:cs typeface="Times New Roman" pitchFamily="18" charset="0"/>
              </a:rPr>
              <a:t> Г.Х.Асаинова</a:t>
            </a:r>
          </a:p>
          <a:p>
            <a:pPr indent="34925"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</a:pPr>
            <a:r>
              <a:rPr lang="kk-KZ" sz="2400" dirty="0" smtClean="0"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lang="kk-KZ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Еркін микрофон</a:t>
            </a:r>
            <a:r>
              <a:rPr lang="kk-KZ" sz="2400" dirty="0" smtClean="0"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lang="kk-KZ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ойыны</a:t>
            </a:r>
            <a:r>
              <a:rPr lang="kk-KZ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cademy.kz" pitchFamily="2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ru-RU" sz="1600" dirty="0" smtClean="0"/>
              <a:t>. </a:t>
            </a:r>
            <a:r>
              <a:rPr lang="ru-RU" sz="1600" dirty="0" err="1" smtClean="0"/>
              <a:t>Мектепке</a:t>
            </a:r>
            <a:r>
              <a:rPr lang="ru-RU" sz="1600" dirty="0" smtClean="0"/>
              <a:t> </a:t>
            </a:r>
            <a:r>
              <a:rPr lang="ru-RU" sz="1600" dirty="0" err="1" smtClean="0"/>
              <a:t>дейінгі</a:t>
            </a:r>
            <a:r>
              <a:rPr lang="ru-RU" sz="1600" dirty="0" smtClean="0"/>
              <a:t> </a:t>
            </a:r>
            <a:r>
              <a:rPr lang="ru-RU" sz="1600" dirty="0" err="1" smtClean="0"/>
              <a:t>тәрбие </a:t>
            </a:r>
            <a:r>
              <a:rPr lang="ru-RU" sz="1600" dirty="0" smtClean="0"/>
              <a:t>мен </a:t>
            </a:r>
            <a:r>
              <a:rPr lang="ru-RU" sz="1600" dirty="0" err="1" smtClean="0"/>
              <a:t>оқытудың мемлекеттік</a:t>
            </a:r>
            <a:r>
              <a:rPr lang="ru-RU" sz="1600" dirty="0" smtClean="0"/>
              <a:t> </a:t>
            </a:r>
            <a:r>
              <a:rPr lang="ru-RU" sz="1600" dirty="0" err="1" smtClean="0"/>
              <a:t>жалпыға міндетті</a:t>
            </a:r>
            <a:r>
              <a:rPr lang="ru-RU" sz="1600" dirty="0" smtClean="0"/>
              <a:t> стандарты:</a:t>
            </a:r>
            <a:br>
              <a:rPr lang="ru-RU" sz="1600" dirty="0" smtClean="0"/>
            </a:br>
            <a:r>
              <a:rPr lang="ru-RU" sz="1600" dirty="0" smtClean="0"/>
              <a:t>      1) </a:t>
            </a:r>
            <a:r>
              <a:rPr lang="ru-RU" sz="1600" dirty="0" err="1" smtClean="0"/>
              <a:t>мектепке</a:t>
            </a:r>
            <a:r>
              <a:rPr lang="ru-RU" sz="1600" dirty="0" smtClean="0"/>
              <a:t> </a:t>
            </a:r>
            <a:r>
              <a:rPr lang="ru-RU" sz="1600" dirty="0" err="1" smtClean="0"/>
              <a:t>дейінгі</a:t>
            </a:r>
            <a:r>
              <a:rPr lang="ru-RU" sz="1600" dirty="0" smtClean="0"/>
              <a:t> </a:t>
            </a:r>
            <a:r>
              <a:rPr lang="ru-RU" sz="1600" dirty="0" err="1" smtClean="0"/>
              <a:t>тәрбие </a:t>
            </a:r>
            <a:r>
              <a:rPr lang="ru-RU" sz="1600" dirty="0" smtClean="0"/>
              <a:t>мен </a:t>
            </a:r>
            <a:r>
              <a:rPr lang="ru-RU" sz="1600" dirty="0" err="1" smtClean="0"/>
              <a:t>оқытудың мазмұнын</a:t>
            </a:r>
            <a:r>
              <a:rPr lang="ru-RU" sz="1600" dirty="0" smtClean="0"/>
              <a:t>, </a:t>
            </a:r>
            <a:r>
              <a:rPr lang="ru-RU" sz="1600" dirty="0" err="1" smtClean="0"/>
              <a:t>мектепке</a:t>
            </a:r>
            <a:r>
              <a:rPr lang="ru-RU" sz="1600" dirty="0" smtClean="0"/>
              <a:t> </a:t>
            </a:r>
            <a:r>
              <a:rPr lang="ru-RU" sz="1600" dirty="0" err="1" smtClean="0"/>
              <a:t>дейінгі</a:t>
            </a:r>
            <a:r>
              <a:rPr lang="ru-RU" sz="1600" dirty="0" smtClean="0"/>
              <a:t> </a:t>
            </a:r>
            <a:r>
              <a:rPr lang="ru-RU" sz="1600" dirty="0" err="1" smtClean="0"/>
              <a:t>ұйымдардағы пәндік-дамытушы ортаның мазмұнын анықтайды</a:t>
            </a:r>
            <a:r>
              <a:rPr lang="ru-RU" sz="1600" dirty="0" smtClean="0"/>
              <a:t>;</a:t>
            </a:r>
            <a:br>
              <a:rPr lang="ru-RU" sz="1600" dirty="0" smtClean="0"/>
            </a:br>
            <a:r>
              <a:rPr lang="ru-RU" sz="1600" dirty="0" smtClean="0"/>
              <a:t>      2) </a:t>
            </a:r>
            <a:r>
              <a:rPr lang="ru-RU" sz="1600" dirty="0" err="1" smtClean="0"/>
              <a:t>тәрбиеленушілер </a:t>
            </a:r>
            <a:r>
              <a:rPr lang="ru-RU" sz="1600" dirty="0" smtClean="0"/>
              <a:t>мен </a:t>
            </a:r>
            <a:r>
              <a:rPr lang="ru-RU" sz="1600" dirty="0" err="1" smtClean="0"/>
              <a:t>білім</a:t>
            </a:r>
            <a:r>
              <a:rPr lang="ru-RU" sz="1600" dirty="0" smtClean="0"/>
              <a:t> </a:t>
            </a:r>
            <a:r>
              <a:rPr lang="ru-RU" sz="1600" dirty="0" err="1" smtClean="0"/>
              <a:t>алушылардың оқу жүктемесінің ең жоғары көлеміне</a:t>
            </a:r>
            <a:r>
              <a:rPr lang="ru-RU" sz="1600" dirty="0" smtClean="0"/>
              <a:t>, </a:t>
            </a:r>
            <a:r>
              <a:rPr lang="ru-RU" sz="1600" dirty="0" err="1" smtClean="0"/>
              <a:t>тәрбиеленушілер мен</a:t>
            </a:r>
            <a:r>
              <a:rPr lang="ru-RU" sz="1600" dirty="0" smtClean="0"/>
              <a:t> </a:t>
            </a:r>
            <a:r>
              <a:rPr lang="ru-RU" sz="1600" dirty="0" err="1" smtClean="0"/>
              <a:t>білім</a:t>
            </a:r>
            <a:r>
              <a:rPr lang="ru-RU" sz="1600" dirty="0" smtClean="0"/>
              <a:t> </a:t>
            </a:r>
            <a:r>
              <a:rPr lang="ru-RU" sz="1600" dirty="0" err="1" smtClean="0"/>
              <a:t>алушылардың дайындық деңгейіне</a:t>
            </a:r>
            <a:r>
              <a:rPr lang="ru-RU" sz="1600" dirty="0" smtClean="0"/>
              <a:t>, </a:t>
            </a:r>
            <a:r>
              <a:rPr lang="ru-RU" sz="1600" dirty="0" err="1" smtClean="0"/>
              <a:t>мектепке</a:t>
            </a:r>
            <a:r>
              <a:rPr lang="ru-RU" sz="1600" dirty="0" smtClean="0"/>
              <a:t> </a:t>
            </a:r>
            <a:r>
              <a:rPr lang="ru-RU" sz="1600" dirty="0" err="1" smtClean="0"/>
              <a:t>дейінгі</a:t>
            </a:r>
            <a:r>
              <a:rPr lang="ru-RU" sz="1600" dirty="0" smtClean="0"/>
              <a:t> </a:t>
            </a:r>
            <a:r>
              <a:rPr lang="ru-RU" sz="1600" dirty="0" err="1" smtClean="0"/>
              <a:t>тәрбие мен</a:t>
            </a:r>
            <a:r>
              <a:rPr lang="ru-RU" sz="1600" dirty="0" smtClean="0"/>
              <a:t> </a:t>
            </a:r>
            <a:r>
              <a:rPr lang="ru-RU" sz="1600" dirty="0" err="1" smtClean="0"/>
              <a:t>оқыту ұйымының педагогтеріне</a:t>
            </a:r>
            <a:r>
              <a:rPr lang="ru-RU" sz="1600" dirty="0" smtClean="0"/>
              <a:t>, </a:t>
            </a:r>
            <a:r>
              <a:rPr lang="ru-RU" sz="1600" dirty="0" err="1" smtClean="0"/>
              <a:t>оқу-тәрбие процесін</a:t>
            </a:r>
            <a:r>
              <a:rPr lang="ru-RU" sz="1600" dirty="0" smtClean="0"/>
              <a:t> </a:t>
            </a:r>
            <a:r>
              <a:rPr lang="ru-RU" sz="1600" dirty="0" err="1" smtClean="0"/>
              <a:t>ұйымдастыруға қойылатын талаптарды</a:t>
            </a:r>
            <a:r>
              <a:rPr lang="ru-RU" sz="1600" dirty="0" smtClean="0"/>
              <a:t> </a:t>
            </a:r>
            <a:r>
              <a:rPr lang="ru-RU" sz="1600" dirty="0" err="1" smtClean="0"/>
              <a:t>анықтайды</a:t>
            </a:r>
            <a:r>
              <a:rPr lang="ru-RU" sz="1600" dirty="0" smtClean="0"/>
              <a:t>.</a:t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93104" cy="5346920"/>
          </a:xfrm>
        </p:spPr>
        <p:txBody>
          <a:bodyPr>
            <a:normAutofit fontScale="40000" lnSpcReduction="20000"/>
          </a:bodyPr>
          <a:lstStyle/>
          <a:p>
            <a:r>
              <a:rPr lang="ru-RU" sz="3500" dirty="0" smtClean="0"/>
              <a:t>Стандарт </a:t>
            </a:r>
            <a:r>
              <a:rPr lang="ru-RU" sz="3500" dirty="0" err="1" smtClean="0"/>
              <a:t>талаптары</a:t>
            </a:r>
            <a:r>
              <a:rPr lang="ru-RU" sz="3500" dirty="0" smtClean="0"/>
              <a:t>:</a:t>
            </a:r>
            <a:br>
              <a:rPr lang="ru-RU" sz="3500" dirty="0" smtClean="0"/>
            </a:br>
            <a:r>
              <a:rPr lang="ru-RU" sz="3500" dirty="0" smtClean="0"/>
              <a:t>      1) </a:t>
            </a:r>
            <a:r>
              <a:rPr lang="ru-RU" sz="3500" dirty="0" err="1" smtClean="0"/>
              <a:t>мектепке</a:t>
            </a:r>
            <a:r>
              <a:rPr lang="ru-RU" sz="3500" dirty="0" smtClean="0"/>
              <a:t> </a:t>
            </a:r>
            <a:r>
              <a:rPr lang="ru-RU" sz="3500" dirty="0" err="1" smtClean="0"/>
              <a:t>дейінгі</a:t>
            </a:r>
            <a:r>
              <a:rPr lang="ru-RU" sz="3500" dirty="0" smtClean="0"/>
              <a:t> </a:t>
            </a:r>
            <a:r>
              <a:rPr lang="ru-RU" sz="3500" dirty="0" err="1" smtClean="0"/>
              <a:t>тәрбие </a:t>
            </a:r>
            <a:r>
              <a:rPr lang="ru-RU" sz="3500" dirty="0" smtClean="0"/>
              <a:t>мен </a:t>
            </a:r>
            <a:r>
              <a:rPr lang="ru-RU" sz="3500" dirty="0" err="1" smtClean="0"/>
              <a:t>оқытудың жалпы</a:t>
            </a:r>
            <a:r>
              <a:rPr lang="ru-RU" sz="3500" dirty="0" smtClean="0"/>
              <a:t> </a:t>
            </a:r>
            <a:r>
              <a:rPr lang="ru-RU" sz="3500" dirty="0" err="1" smtClean="0"/>
              <a:t>білім</a:t>
            </a:r>
            <a:r>
              <a:rPr lang="ru-RU" sz="3500" dirty="0" smtClean="0"/>
              <a:t> </a:t>
            </a:r>
            <a:r>
              <a:rPr lang="ru-RU" sz="3500" dirty="0" err="1" smtClean="0"/>
              <a:t>беретін</a:t>
            </a:r>
            <a:r>
              <a:rPr lang="ru-RU" sz="3500" dirty="0" smtClean="0"/>
              <a:t> </a:t>
            </a:r>
            <a:r>
              <a:rPr lang="ru-RU" sz="3500" dirty="0" err="1" smtClean="0"/>
              <a:t>оқу бағдарламаларын әзірлеу кезінде</a:t>
            </a:r>
            <a:r>
              <a:rPr lang="ru-RU" sz="3500" dirty="0" smtClean="0"/>
              <a:t> </a:t>
            </a:r>
            <a:r>
              <a:rPr lang="ru-RU" sz="3500" dirty="0" err="1" smtClean="0"/>
              <a:t>міндетті</a:t>
            </a:r>
            <a:r>
              <a:rPr lang="ru-RU" sz="3500" dirty="0" smtClean="0"/>
              <a:t>, </a:t>
            </a:r>
            <a:r>
              <a:rPr lang="ru-RU" sz="3500" dirty="0" err="1" smtClean="0"/>
              <a:t>олар</a:t>
            </a:r>
            <a:r>
              <a:rPr lang="ru-RU" sz="3500" dirty="0" smtClean="0"/>
              <a:t> </a:t>
            </a:r>
            <a:r>
              <a:rPr lang="ru-RU" sz="3500" dirty="0" err="1" smtClean="0"/>
              <a:t>мыналарға бөлінеді</a:t>
            </a:r>
            <a:r>
              <a:rPr lang="ru-RU" sz="3500" dirty="0" smtClean="0"/>
              <a:t>:</a:t>
            </a:r>
            <a:br>
              <a:rPr lang="ru-RU" sz="3500" dirty="0" smtClean="0"/>
            </a:br>
            <a:r>
              <a:rPr lang="ru-RU" sz="3500" dirty="0" smtClean="0"/>
              <a:t> </a:t>
            </a:r>
            <a:r>
              <a:rPr lang="ru-RU" sz="3500" dirty="0" err="1" smtClean="0"/>
              <a:t>негізгі</a:t>
            </a:r>
            <a:r>
              <a:rPr lang="ru-RU" sz="3500" dirty="0" smtClean="0"/>
              <a:t> </a:t>
            </a:r>
            <a:r>
              <a:rPr lang="ru-RU" sz="3500" dirty="0" err="1" smtClean="0"/>
              <a:t>құзыреттіліктерді қалыптастыруды қамтамасыз ететін</a:t>
            </a:r>
            <a:r>
              <a:rPr lang="ru-RU" sz="3500" dirty="0" smtClean="0"/>
              <a:t> </a:t>
            </a:r>
            <a:r>
              <a:rPr lang="ru-RU" sz="3500" dirty="0" err="1" smtClean="0"/>
              <a:t>негізгі</a:t>
            </a:r>
            <a:r>
              <a:rPr lang="ru-RU" sz="3500" dirty="0" smtClean="0"/>
              <a:t> (</a:t>
            </a:r>
            <a:r>
              <a:rPr lang="ru-RU" sz="3500" dirty="0" err="1" smtClean="0"/>
              <a:t>базалық</a:t>
            </a:r>
            <a:r>
              <a:rPr lang="ru-RU" sz="3500" dirty="0" smtClean="0"/>
              <a:t>, </a:t>
            </a:r>
            <a:r>
              <a:rPr lang="ru-RU" sz="3500" dirty="0" err="1" smtClean="0"/>
              <a:t>вариативті</a:t>
            </a:r>
            <a:r>
              <a:rPr lang="ru-RU" sz="3500" dirty="0" smtClean="0"/>
              <a:t>);</a:t>
            </a:r>
            <a:r>
              <a:rPr lang="ru-RU" sz="3500" dirty="0" err="1" smtClean="0"/>
              <a:t>баланың </a:t>
            </a:r>
            <a:r>
              <a:rPr lang="ru-RU" sz="3500" dirty="0" err="1" smtClean="0"/>
              <a:t>қызығушылығы мен</a:t>
            </a:r>
            <a:r>
              <a:rPr lang="ru-RU" sz="3500" dirty="0" smtClean="0"/>
              <a:t> </a:t>
            </a:r>
            <a:r>
              <a:rPr lang="ru-RU" sz="3500" dirty="0" err="1" smtClean="0"/>
              <a:t>бейімділігін</a:t>
            </a:r>
            <a:r>
              <a:rPr lang="ru-RU" sz="3500" dirty="0" smtClean="0"/>
              <a:t> </a:t>
            </a:r>
            <a:r>
              <a:rPr lang="ru-RU" sz="3500" dirty="0" err="1" smtClean="0"/>
              <a:t>іске</a:t>
            </a:r>
            <a:r>
              <a:rPr lang="ru-RU" sz="3500" dirty="0" smtClean="0"/>
              <a:t> </a:t>
            </a:r>
            <a:r>
              <a:rPr lang="ru-RU" sz="3500" dirty="0" err="1" smtClean="0"/>
              <a:t>асыруға бағытталған қосымша</a:t>
            </a:r>
            <a:r>
              <a:rPr lang="ru-RU" sz="3500" dirty="0" smtClean="0"/>
              <a:t>;</a:t>
            </a:r>
            <a:br>
              <a:rPr lang="ru-RU" sz="3500" dirty="0" smtClean="0"/>
            </a:br>
            <a:r>
              <a:rPr lang="ru-RU" sz="3500" dirty="0" smtClean="0"/>
              <a:t>      2) </a:t>
            </a:r>
            <a:r>
              <a:rPr lang="ru-RU" sz="3500" dirty="0" err="1" smtClean="0"/>
              <a:t>ведомстволық бағыныстылығына</a:t>
            </a:r>
            <a:r>
              <a:rPr lang="ru-RU" sz="3500" dirty="0" smtClean="0"/>
              <a:t>, </a:t>
            </a:r>
            <a:r>
              <a:rPr lang="ru-RU" sz="3500" dirty="0" err="1" smtClean="0"/>
              <a:t>меншік</a:t>
            </a:r>
            <a:r>
              <a:rPr lang="ru-RU" sz="3500" dirty="0" smtClean="0"/>
              <a:t> </a:t>
            </a:r>
            <a:r>
              <a:rPr lang="ru-RU" sz="3500" dirty="0" err="1" smtClean="0"/>
              <a:t>нысанына</a:t>
            </a:r>
            <a:r>
              <a:rPr lang="ru-RU" sz="3500" dirty="0" smtClean="0"/>
              <a:t>, </a:t>
            </a:r>
            <a:r>
              <a:rPr lang="ru-RU" sz="3500" dirty="0" err="1" smtClean="0"/>
              <a:t>типіне</a:t>
            </a:r>
            <a:r>
              <a:rPr lang="ru-RU" sz="3500" dirty="0" smtClean="0"/>
              <a:t> </a:t>
            </a:r>
            <a:r>
              <a:rPr lang="ru-RU" sz="3500" dirty="0" err="1" smtClean="0"/>
              <a:t>және түріне қарамастан мектепке</a:t>
            </a:r>
            <a:r>
              <a:rPr lang="ru-RU" sz="3500" dirty="0" smtClean="0"/>
              <a:t> </a:t>
            </a:r>
            <a:r>
              <a:rPr lang="ru-RU" sz="3500" dirty="0" err="1" smtClean="0"/>
              <a:t>дейінгі</a:t>
            </a:r>
            <a:r>
              <a:rPr lang="ru-RU" sz="3500" dirty="0" smtClean="0"/>
              <a:t> </a:t>
            </a:r>
            <a:r>
              <a:rPr lang="ru-RU" sz="3500" dirty="0" err="1" smtClean="0"/>
              <a:t>тәрбие </a:t>
            </a:r>
            <a:r>
              <a:rPr lang="ru-RU" sz="3500" dirty="0" smtClean="0"/>
              <a:t>мен </a:t>
            </a:r>
            <a:r>
              <a:rPr lang="ru-RU" sz="3500" dirty="0" err="1" smtClean="0"/>
              <a:t>оқыту ұйымдарында оқу-тәрбие процесін</a:t>
            </a:r>
            <a:r>
              <a:rPr lang="ru-RU" sz="3500" dirty="0" smtClean="0"/>
              <a:t> </a:t>
            </a:r>
            <a:r>
              <a:rPr lang="ru-RU" sz="3500" dirty="0" err="1" smtClean="0"/>
              <a:t>жүзеге асыру</a:t>
            </a:r>
            <a:r>
              <a:rPr lang="ru-RU" sz="3500" dirty="0" smtClean="0"/>
              <a:t> </a:t>
            </a:r>
            <a:r>
              <a:rPr lang="ru-RU" sz="3500" dirty="0" err="1" smtClean="0"/>
              <a:t>кезінде</a:t>
            </a:r>
            <a:r>
              <a:rPr lang="ru-RU" sz="3500" dirty="0" smtClean="0"/>
              <a:t> </a:t>
            </a:r>
            <a:r>
              <a:rPr lang="ru-RU" sz="3500" dirty="0" err="1" smtClean="0"/>
              <a:t>міндетті</a:t>
            </a:r>
            <a:r>
              <a:rPr lang="ru-RU" sz="3500" dirty="0" smtClean="0"/>
              <a:t>;</a:t>
            </a:r>
            <a:br>
              <a:rPr lang="ru-RU" sz="3500" dirty="0" smtClean="0"/>
            </a:br>
            <a:r>
              <a:rPr lang="ru-RU" sz="3500" dirty="0" smtClean="0"/>
              <a:t>      3) </a:t>
            </a:r>
            <a:r>
              <a:rPr lang="ru-RU" sz="3500" dirty="0" err="1" smtClean="0"/>
              <a:t>мектепке</a:t>
            </a:r>
            <a:r>
              <a:rPr lang="ru-RU" sz="3500" dirty="0" smtClean="0"/>
              <a:t> </a:t>
            </a:r>
            <a:r>
              <a:rPr lang="ru-RU" sz="3500" dirty="0" err="1" smtClean="0"/>
              <a:t>дейінгі</a:t>
            </a:r>
            <a:r>
              <a:rPr lang="ru-RU" sz="3500" dirty="0" smtClean="0"/>
              <a:t> </a:t>
            </a:r>
            <a:r>
              <a:rPr lang="ru-RU" sz="3500" dirty="0" err="1" smtClean="0"/>
              <a:t>тәрбие </a:t>
            </a:r>
            <a:r>
              <a:rPr lang="ru-RU" sz="3500" dirty="0" smtClean="0"/>
              <a:t>мен </a:t>
            </a:r>
            <a:r>
              <a:rPr lang="ru-RU" sz="3500" dirty="0" err="1" smtClean="0"/>
              <a:t>оқыту ұйымдары үшін дидактикалық оқу құралдары мен</a:t>
            </a:r>
            <a:r>
              <a:rPr lang="ru-RU" sz="3500" dirty="0" smtClean="0"/>
              <a:t> </a:t>
            </a:r>
            <a:r>
              <a:rPr lang="ru-RU" sz="3500" dirty="0" err="1" smtClean="0"/>
              <a:t>әдістемелік нұсқауларды әзірлеу кезінде</a:t>
            </a:r>
            <a:r>
              <a:rPr lang="ru-RU" sz="3500" dirty="0" smtClean="0"/>
              <a:t> </a:t>
            </a:r>
            <a:r>
              <a:rPr lang="ru-RU" sz="3500" dirty="0" err="1" smtClean="0"/>
              <a:t>міндетті</a:t>
            </a:r>
            <a:r>
              <a:rPr lang="ru-RU" sz="3500" dirty="0" smtClean="0"/>
              <a:t>;</a:t>
            </a:r>
            <a:br>
              <a:rPr lang="ru-RU" sz="3500" dirty="0" smtClean="0"/>
            </a:br>
            <a:r>
              <a:rPr lang="ru-RU" sz="3500" dirty="0" smtClean="0"/>
              <a:t>      4) </a:t>
            </a:r>
            <a:r>
              <a:rPr lang="ru-RU" sz="3500" dirty="0" err="1" smtClean="0"/>
              <a:t>мектепке</a:t>
            </a:r>
            <a:r>
              <a:rPr lang="ru-RU" sz="3500" dirty="0" smtClean="0"/>
              <a:t> </a:t>
            </a:r>
            <a:r>
              <a:rPr lang="ru-RU" sz="3500" dirty="0" err="1" smtClean="0"/>
              <a:t>дейінгі</a:t>
            </a:r>
            <a:r>
              <a:rPr lang="ru-RU" sz="3500" dirty="0" smtClean="0"/>
              <a:t> </a:t>
            </a:r>
            <a:r>
              <a:rPr lang="ru-RU" sz="3500" dirty="0" err="1" smtClean="0"/>
              <a:t>тәрбие </a:t>
            </a:r>
            <a:r>
              <a:rPr lang="ru-RU" sz="3500" dirty="0" smtClean="0"/>
              <a:t>мен </a:t>
            </a:r>
            <a:r>
              <a:rPr lang="ru-RU" sz="3500" dirty="0" err="1" smtClean="0"/>
              <a:t>оқыту ұйымдарының және педагогтердің қызметін мемлекеттік</a:t>
            </a:r>
            <a:r>
              <a:rPr lang="ru-RU" sz="3500" dirty="0" smtClean="0"/>
              <a:t> </a:t>
            </a:r>
            <a:r>
              <a:rPr lang="ru-RU" sz="3500" dirty="0" err="1" smtClean="0"/>
              <a:t>аттестаттау</a:t>
            </a:r>
            <a:r>
              <a:rPr lang="ru-RU" sz="3500" dirty="0" smtClean="0"/>
              <a:t> </a:t>
            </a:r>
            <a:r>
              <a:rPr lang="ru-RU" sz="3500" dirty="0" err="1" smtClean="0"/>
              <a:t>кезінде</a:t>
            </a:r>
            <a:r>
              <a:rPr lang="ru-RU" sz="3500" dirty="0" smtClean="0"/>
              <a:t> </a:t>
            </a:r>
            <a:r>
              <a:rPr lang="ru-RU" sz="3500" dirty="0" err="1" smtClean="0"/>
              <a:t>міндетті</a:t>
            </a:r>
            <a:r>
              <a:rPr lang="ru-RU" sz="35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183880" cy="1051560"/>
          </a:xfrm>
        </p:spPr>
        <p:txBody>
          <a:bodyPr>
            <a:noAutofit/>
          </a:bodyPr>
          <a:lstStyle/>
          <a:p>
            <a:r>
              <a:rPr lang="ru-RU" sz="2400" dirty="0" err="1" smtClean="0">
                <a:solidFill>
                  <a:srgbClr val="FF0000"/>
                </a:solidFill>
                <a:latin typeface="Academy.kz" pitchFamily="2" charset="0"/>
              </a:rPr>
              <a:t>Білім</a:t>
            </a:r>
            <a:r>
              <a:rPr lang="ru-RU" sz="2400" dirty="0" smtClean="0">
                <a:solidFill>
                  <a:srgbClr val="FF0000"/>
                </a:solidFill>
                <a:latin typeface="Academy.kz" pitchFamily="2" charset="0"/>
              </a:rPr>
              <a:t> беру </a:t>
            </a:r>
            <a:r>
              <a:rPr lang="ru-RU" sz="2400" dirty="0" err="1" smtClean="0">
                <a:solidFill>
                  <a:srgbClr val="FF0000"/>
                </a:solidFill>
                <a:latin typeface="Academy.kz" pitchFamily="2" charset="0"/>
              </a:rPr>
              <a:t>салаларының мазмұны </a:t>
            </a:r>
            <a:r>
              <a:rPr lang="ru-RU" sz="2400" dirty="0" err="1" smtClean="0">
                <a:latin typeface="Academy.kz" pitchFamily="2" charset="0"/>
              </a:rPr>
              <a:t>ұйымдастырылған оқу іс-әрекеті</a:t>
            </a:r>
            <a:r>
              <a:rPr lang="ru-RU" sz="2400" dirty="0" smtClean="0">
                <a:latin typeface="Academy.kz" pitchFamily="2" charset="0"/>
              </a:rPr>
              <a:t>, </a:t>
            </a:r>
            <a:r>
              <a:rPr lang="ru-RU" sz="2400" dirty="0" err="1" smtClean="0">
                <a:latin typeface="Academy.kz" pitchFamily="2" charset="0"/>
              </a:rPr>
              <a:t>балалардың өзіндік іс-әрекеті және ересек</a:t>
            </a:r>
            <a:r>
              <a:rPr lang="ru-RU" sz="2400" dirty="0" smtClean="0">
                <a:latin typeface="Academy.kz" pitchFamily="2" charset="0"/>
              </a:rPr>
              <a:t> </a:t>
            </a:r>
            <a:r>
              <a:rPr lang="ru-RU" sz="2400" dirty="0" err="1" smtClean="0">
                <a:latin typeface="Academy.kz" pitchFamily="2" charset="0"/>
              </a:rPr>
              <a:t>адам</a:t>
            </a:r>
            <a:r>
              <a:rPr lang="ru-RU" sz="2400" dirty="0" smtClean="0">
                <a:latin typeface="Academy.kz" pitchFamily="2" charset="0"/>
              </a:rPr>
              <a:t> мен </a:t>
            </a:r>
            <a:r>
              <a:rPr lang="ru-RU" sz="2400" dirty="0" err="1" smtClean="0">
                <a:latin typeface="Academy.kz" pitchFamily="2" charset="0"/>
              </a:rPr>
              <a:t>баланың бірлескен</a:t>
            </a:r>
            <a:r>
              <a:rPr lang="ru-RU" sz="2400" dirty="0" smtClean="0">
                <a:latin typeface="Academy.kz" pitchFamily="2" charset="0"/>
              </a:rPr>
              <a:t> </a:t>
            </a:r>
            <a:r>
              <a:rPr lang="ru-RU" sz="2400" dirty="0" err="1" smtClean="0">
                <a:latin typeface="Academy.kz" pitchFamily="2" charset="0"/>
              </a:rPr>
              <a:t>іс-әрекеті арқылы іске</a:t>
            </a:r>
            <a:r>
              <a:rPr lang="ru-RU" sz="2400" dirty="0" smtClean="0">
                <a:latin typeface="Academy.kz" pitchFamily="2" charset="0"/>
              </a:rPr>
              <a:t> </a:t>
            </a:r>
            <a:r>
              <a:rPr lang="ru-RU" sz="2400" dirty="0" err="1" smtClean="0">
                <a:latin typeface="Academy.kz" pitchFamily="2" charset="0"/>
              </a:rPr>
              <a:t>асырылады</a:t>
            </a:r>
            <a:r>
              <a:rPr lang="ru-RU" sz="2400" dirty="0" smtClean="0">
                <a:latin typeface="Academy.kz" pitchFamily="2" charset="0"/>
              </a:rPr>
              <a:t>.</a:t>
            </a:r>
            <a:br>
              <a:rPr lang="ru-RU" sz="2400" dirty="0" smtClean="0">
                <a:latin typeface="Academy.kz" pitchFamily="2" charset="0"/>
              </a:rPr>
            </a:br>
            <a:endParaRPr lang="ru-RU" sz="2400" dirty="0">
              <a:latin typeface="Academy.kz" pitchFamily="2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1268760"/>
          <a:ext cx="8256339" cy="48367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412776"/>
            <a:ext cx="8183880" cy="6057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err="1" smtClean="0"/>
              <a:t>Тәрбиеленушілердің және білім</a:t>
            </a:r>
            <a:r>
              <a:rPr lang="ru-RU" sz="2700" dirty="0" smtClean="0"/>
              <a:t> </a:t>
            </a:r>
            <a:r>
              <a:rPr lang="ru-RU" sz="2700" dirty="0" err="1" smtClean="0"/>
              <a:t>алушылардың оқу жүктемесінің ең жоғары көлеміне қойылатын талаптар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700808"/>
            <a:ext cx="8183880" cy="4187952"/>
          </a:xfrm>
        </p:spPr>
        <p:txBody>
          <a:bodyPr>
            <a:normAutofit fontScale="55000" lnSpcReduction="20000"/>
          </a:bodyPr>
          <a:lstStyle/>
          <a:p>
            <a:pPr fontAlgn="base"/>
            <a:r>
              <a:rPr lang="ru-RU" dirty="0" smtClean="0"/>
              <a:t>      14. </a:t>
            </a:r>
            <a:r>
              <a:rPr lang="ru-RU" dirty="0" err="1" smtClean="0"/>
              <a:t>Тәрбиеленушілер </a:t>
            </a:r>
            <a:r>
              <a:rPr lang="ru-RU" dirty="0" smtClean="0"/>
              <a:t>мен </a:t>
            </a:r>
            <a:r>
              <a:rPr lang="ru-RU" dirty="0" err="1" smtClean="0"/>
              <a:t>білім</a:t>
            </a:r>
            <a:r>
              <a:rPr lang="ru-RU" dirty="0" smtClean="0"/>
              <a:t> </a:t>
            </a:r>
            <a:r>
              <a:rPr lang="ru-RU" dirty="0" err="1" smtClean="0"/>
              <a:t>алушылардың апталық оқу жүктемесінің жол</a:t>
            </a:r>
            <a:r>
              <a:rPr lang="ru-RU" dirty="0" smtClean="0"/>
              <a:t> </a:t>
            </a:r>
            <a:r>
              <a:rPr lang="ru-RU" dirty="0" err="1" smtClean="0"/>
              <a:t>берілетін</a:t>
            </a:r>
            <a:r>
              <a:rPr lang="ru-RU" dirty="0" smtClean="0"/>
              <a:t> </a:t>
            </a:r>
            <a:r>
              <a:rPr lang="ru-RU" dirty="0" err="1" smtClean="0"/>
              <a:t>ең жоғары көлемі мен</a:t>
            </a:r>
            <a:r>
              <a:rPr lang="ru-RU" dirty="0" smtClean="0"/>
              <a:t> </a:t>
            </a:r>
            <a:r>
              <a:rPr lang="ru-RU" dirty="0" err="1" smtClean="0"/>
              <a:t>ұйымдастырылған оқу іс-әрекетінің ұзақтығы баланың денсаулығы мен</a:t>
            </a:r>
            <a:r>
              <a:rPr lang="ru-RU" dirty="0" smtClean="0"/>
              <a:t> </a:t>
            </a:r>
            <a:r>
              <a:rPr lang="ru-RU" dirty="0" err="1" smtClean="0"/>
              <a:t>психикасын</a:t>
            </a:r>
            <a:r>
              <a:rPr lang="ru-RU" dirty="0" smtClean="0"/>
              <a:t> </a:t>
            </a:r>
            <a:r>
              <a:rPr lang="ru-RU" dirty="0" err="1" smtClean="0"/>
              <a:t>қорғау мақсатында енгізіледі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      15. </a:t>
            </a:r>
            <a:r>
              <a:rPr lang="ru-RU" dirty="0" err="1" smtClean="0"/>
              <a:t>Мектепке</a:t>
            </a:r>
            <a:r>
              <a:rPr lang="ru-RU" dirty="0" smtClean="0"/>
              <a:t> </a:t>
            </a:r>
            <a:r>
              <a:rPr lang="ru-RU" dirty="0" err="1" smtClean="0"/>
              <a:t>дейінгі</a:t>
            </a:r>
            <a:r>
              <a:rPr lang="ru-RU" dirty="0" smtClean="0"/>
              <a:t> </a:t>
            </a:r>
            <a:r>
              <a:rPr lang="ru-RU" dirty="0" err="1" smtClean="0"/>
              <a:t>білім</a:t>
            </a:r>
            <a:r>
              <a:rPr lang="ru-RU" dirty="0" smtClean="0"/>
              <a:t> </a:t>
            </a:r>
            <a:r>
              <a:rPr lang="ru-RU" dirty="0" err="1" smtClean="0"/>
              <a:t>берудің барлық жас</a:t>
            </a:r>
            <a:r>
              <a:rPr lang="ru-RU" dirty="0" smtClean="0"/>
              <a:t> </a:t>
            </a:r>
            <a:r>
              <a:rPr lang="ru-RU" dirty="0" err="1" smtClean="0"/>
              <a:t>сатысындағы оқу жүктемесі мектепке</a:t>
            </a:r>
            <a:r>
              <a:rPr lang="ru-RU" dirty="0" smtClean="0"/>
              <a:t> </a:t>
            </a:r>
            <a:r>
              <a:rPr lang="ru-RU" dirty="0" err="1" smtClean="0"/>
              <a:t>дейінгі</a:t>
            </a:r>
            <a:r>
              <a:rPr lang="ru-RU" dirty="0" smtClean="0"/>
              <a:t> </a:t>
            </a:r>
            <a:r>
              <a:rPr lang="ru-RU" dirty="0" err="1" smtClean="0"/>
              <a:t>тәрбие </a:t>
            </a:r>
            <a:r>
              <a:rPr lang="ru-RU" dirty="0" smtClean="0"/>
              <a:t>мен </a:t>
            </a:r>
            <a:r>
              <a:rPr lang="ru-RU" dirty="0" err="1" smtClean="0"/>
              <a:t>оқытудың мемлекеттік</a:t>
            </a:r>
            <a:r>
              <a:rPr lang="ru-RU" dirty="0" smtClean="0"/>
              <a:t> </a:t>
            </a:r>
            <a:r>
              <a:rPr lang="ru-RU" dirty="0" err="1" smtClean="0"/>
              <a:t>жалпыға міндетті</a:t>
            </a:r>
            <a:r>
              <a:rPr lang="ru-RU" dirty="0" smtClean="0"/>
              <a:t> </a:t>
            </a:r>
            <a:r>
              <a:rPr lang="ru-RU" dirty="0" err="1" smtClean="0"/>
              <a:t>стандартын</a:t>
            </a:r>
            <a:r>
              <a:rPr lang="ru-RU" dirty="0" smtClean="0"/>
              <a:t> </a:t>
            </a:r>
            <a:r>
              <a:rPr lang="ru-RU" dirty="0" err="1" smtClean="0"/>
              <a:t>әзірлеуге қойылатын техникалық талаптарда</a:t>
            </a:r>
            <a:r>
              <a:rPr lang="ru-RU" dirty="0" smtClean="0"/>
              <a:t> </a:t>
            </a:r>
            <a:r>
              <a:rPr lang="ru-RU" dirty="0" err="1" smtClean="0"/>
              <a:t>белгіленген</a:t>
            </a:r>
            <a:r>
              <a:rPr lang="ru-RU" dirty="0" smtClean="0"/>
              <a:t> </a:t>
            </a:r>
            <a:r>
              <a:rPr lang="ru-RU" dirty="0" err="1" smtClean="0"/>
              <a:t>санитариялық-гигиеналық нормалар</a:t>
            </a:r>
            <a:r>
              <a:rPr lang="ru-RU" dirty="0" smtClean="0"/>
              <a:t> </a:t>
            </a:r>
            <a:r>
              <a:rPr lang="ru-RU" dirty="0" err="1" smtClean="0"/>
              <a:t>мен</a:t>
            </a:r>
            <a:r>
              <a:rPr lang="ru-RU" dirty="0" smtClean="0"/>
              <a:t> </a:t>
            </a:r>
            <a:r>
              <a:rPr lang="ru-RU" dirty="0" err="1" smtClean="0"/>
              <a:t>ережелерге</a:t>
            </a:r>
            <a:r>
              <a:rPr lang="ru-RU" dirty="0" smtClean="0"/>
              <a:t> </a:t>
            </a:r>
            <a:r>
              <a:rPr lang="ru-RU" dirty="0" err="1" smtClean="0"/>
              <a:t>сәйкес болады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      </a:t>
            </a:r>
            <a:r>
              <a:rPr lang="ru-RU" dirty="0" err="1" smtClean="0"/>
              <a:t>Үлгілік оқу жоспарында</a:t>
            </a:r>
            <a:r>
              <a:rPr lang="ru-RU" dirty="0" smtClean="0"/>
              <a:t> </a:t>
            </a:r>
            <a:r>
              <a:rPr lang="ru-RU" dirty="0" err="1" smtClean="0"/>
              <a:t>әрбір жас</a:t>
            </a:r>
            <a:r>
              <a:rPr lang="ru-RU" dirty="0" smtClean="0"/>
              <a:t> </a:t>
            </a:r>
            <a:r>
              <a:rPr lang="ru-RU" dirty="0" err="1" smtClean="0"/>
              <a:t>кезеңдеріне арналған оқу жүктемесінің шегі</a:t>
            </a:r>
            <a:r>
              <a:rPr lang="ru-RU" dirty="0" smtClean="0"/>
              <a:t> </a:t>
            </a:r>
            <a:r>
              <a:rPr lang="ru-RU" dirty="0" err="1" smtClean="0"/>
              <a:t>белгіленген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      16. «</a:t>
            </a:r>
            <a:r>
              <a:rPr lang="ru-RU" dirty="0" err="1" smtClean="0"/>
              <a:t>Білім</a:t>
            </a:r>
            <a:r>
              <a:rPr lang="ru-RU" dirty="0" smtClean="0"/>
              <a:t> </a:t>
            </a:r>
            <a:r>
              <a:rPr lang="ru-RU" dirty="0" err="1" smtClean="0"/>
              <a:t>туралы</a:t>
            </a:r>
            <a:r>
              <a:rPr lang="ru-RU" dirty="0" smtClean="0"/>
              <a:t>» </a:t>
            </a:r>
            <a:r>
              <a:rPr lang="ru-RU" dirty="0" err="1" smtClean="0"/>
              <a:t>Қазақстан Республикасының </a:t>
            </a:r>
            <a:r>
              <a:rPr lang="ru-RU" dirty="0" smtClean="0"/>
              <a:t>2007 </a:t>
            </a:r>
            <a:r>
              <a:rPr lang="ru-RU" dirty="0" err="1" smtClean="0"/>
              <a:t>жылғы </a:t>
            </a:r>
            <a:r>
              <a:rPr lang="ru-RU" dirty="0" smtClean="0"/>
              <a:t>27 </a:t>
            </a:r>
            <a:r>
              <a:rPr lang="ru-RU" dirty="0" err="1" smtClean="0"/>
              <a:t>шілдедегі</a:t>
            </a:r>
            <a:r>
              <a:rPr lang="ru-RU" dirty="0" smtClean="0"/>
              <a:t> </a:t>
            </a:r>
            <a:r>
              <a:rPr lang="ru-RU" dirty="0" err="1" smtClean="0">
                <a:hlinkClick r:id="rId2"/>
              </a:rPr>
              <a:t>Заңының</a:t>
            </a:r>
            <a:r>
              <a:rPr lang="ru-RU" dirty="0" smtClean="0"/>
              <a:t> </a:t>
            </a:r>
            <a:r>
              <a:rPr lang="ru-RU" dirty="0" err="1" smtClean="0"/>
              <a:t>негізінде</a:t>
            </a:r>
            <a:r>
              <a:rPr lang="ru-RU" dirty="0" smtClean="0"/>
              <a:t> </a:t>
            </a:r>
            <a:r>
              <a:rPr lang="ru-RU" dirty="0" err="1" smtClean="0"/>
              <a:t>аптадағы нормативтік</a:t>
            </a:r>
            <a:r>
              <a:rPr lang="ru-RU" dirty="0" smtClean="0"/>
              <a:t> </a:t>
            </a:r>
            <a:r>
              <a:rPr lang="ru-RU" dirty="0" err="1" smtClean="0"/>
              <a:t>оқу жүктемесі білім</a:t>
            </a:r>
            <a:r>
              <a:rPr lang="ru-RU" dirty="0" smtClean="0"/>
              <a:t> беру </a:t>
            </a:r>
            <a:r>
              <a:rPr lang="ru-RU" dirty="0" err="1" smtClean="0"/>
              <a:t>ұйымдарындағы мектепалды</a:t>
            </a:r>
            <a:r>
              <a:rPr lang="ru-RU" dirty="0" smtClean="0"/>
              <a:t> </a:t>
            </a:r>
            <a:r>
              <a:rPr lang="ru-RU" dirty="0" err="1" smtClean="0"/>
              <a:t>сыныптары</a:t>
            </a:r>
            <a:r>
              <a:rPr lang="ru-RU" dirty="0" smtClean="0"/>
              <a:t> </a:t>
            </a:r>
            <a:r>
              <a:rPr lang="ru-RU" dirty="0" err="1" smtClean="0"/>
              <a:t>педагогикалық қызметкерлердің айлық жалақысын есептеу</a:t>
            </a:r>
            <a:r>
              <a:rPr lang="ru-RU" dirty="0" smtClean="0"/>
              <a:t> </a:t>
            </a:r>
            <a:r>
              <a:rPr lang="ru-RU" dirty="0" err="1" smtClean="0"/>
              <a:t>үшін </a:t>
            </a:r>
            <a:r>
              <a:rPr lang="ru-RU" dirty="0" smtClean="0"/>
              <a:t>24 </a:t>
            </a:r>
            <a:r>
              <a:rPr lang="ru-RU" dirty="0" err="1" smtClean="0"/>
              <a:t>сағатты құрайды</a:t>
            </a:r>
            <a:r>
              <a:rPr lang="ru-RU" dirty="0" smtClean="0"/>
              <a:t>, </a:t>
            </a:r>
            <a:r>
              <a:rPr lang="ru-RU" dirty="0" err="1" smtClean="0"/>
              <a:t>оған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dirty="0" smtClean="0"/>
              <a:t>      1) </a:t>
            </a:r>
            <a:r>
              <a:rPr lang="ru-RU" dirty="0" err="1" smtClean="0"/>
              <a:t>базистік</a:t>
            </a:r>
            <a:r>
              <a:rPr lang="ru-RU" dirty="0" smtClean="0"/>
              <a:t> </a:t>
            </a:r>
            <a:r>
              <a:rPr lang="ru-RU" dirty="0" err="1" smtClean="0"/>
              <a:t>оқу жоспарын</a:t>
            </a:r>
            <a:r>
              <a:rPr lang="ru-RU" dirty="0" smtClean="0"/>
              <a:t> </a:t>
            </a:r>
            <a:r>
              <a:rPr lang="ru-RU" dirty="0" err="1" smtClean="0"/>
              <a:t>іске</a:t>
            </a:r>
            <a:r>
              <a:rPr lang="ru-RU" dirty="0" smtClean="0"/>
              <a:t> </a:t>
            </a:r>
            <a:r>
              <a:rPr lang="ru-RU" dirty="0" err="1" smtClean="0"/>
              <a:t>асыру</a:t>
            </a:r>
            <a:r>
              <a:rPr lang="ru-RU" dirty="0" smtClean="0"/>
              <a:t> </a:t>
            </a:r>
            <a:r>
              <a:rPr lang="ru-RU" dirty="0" err="1" smtClean="0"/>
              <a:t>бойынша</a:t>
            </a:r>
            <a:r>
              <a:rPr lang="ru-RU" dirty="0" smtClean="0"/>
              <a:t> </a:t>
            </a:r>
            <a:r>
              <a:rPr lang="ru-RU" dirty="0" err="1" smtClean="0"/>
              <a:t>білім</a:t>
            </a:r>
            <a:r>
              <a:rPr lang="ru-RU" dirty="0" smtClean="0"/>
              <a:t> беру </a:t>
            </a:r>
            <a:r>
              <a:rPr lang="ru-RU" dirty="0" err="1" smtClean="0"/>
              <a:t>қызметіне бөлінген </a:t>
            </a:r>
            <a:r>
              <a:rPr lang="ru-RU" dirty="0" smtClean="0"/>
              <a:t>20 </a:t>
            </a:r>
            <a:r>
              <a:rPr lang="ru-RU" dirty="0" err="1" smtClean="0"/>
              <a:t>сағат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smtClean="0"/>
              <a:t>      2) </a:t>
            </a:r>
            <a:r>
              <a:rPr lang="ru-RU" dirty="0" err="1" smtClean="0"/>
              <a:t>күн тәртібінде жүзеге асырылатын</a:t>
            </a:r>
            <a:r>
              <a:rPr lang="ru-RU" dirty="0" smtClean="0"/>
              <a:t> </a:t>
            </a:r>
            <a:r>
              <a:rPr lang="ru-RU" dirty="0" err="1" smtClean="0"/>
              <a:t>білім</a:t>
            </a:r>
            <a:r>
              <a:rPr lang="ru-RU" dirty="0" smtClean="0"/>
              <a:t> беру </a:t>
            </a:r>
            <a:r>
              <a:rPr lang="ru-RU" dirty="0" err="1" smtClean="0"/>
              <a:t>іс-әрекетіне және балалардың түрлі іс-әрекеттеріне </a:t>
            </a:r>
            <a:r>
              <a:rPr lang="ru-RU" dirty="0" smtClean="0"/>
              <a:t>(</a:t>
            </a:r>
            <a:r>
              <a:rPr lang="ru-RU" dirty="0" err="1" smtClean="0"/>
              <a:t>ойын</a:t>
            </a:r>
            <a:r>
              <a:rPr lang="ru-RU" dirty="0" smtClean="0"/>
              <a:t>, </a:t>
            </a:r>
            <a:r>
              <a:rPr lang="ru-RU" dirty="0" err="1" smtClean="0"/>
              <a:t>еңбек</a:t>
            </a:r>
            <a:r>
              <a:rPr lang="ru-RU" dirty="0" smtClean="0"/>
              <a:t>, </a:t>
            </a:r>
            <a:r>
              <a:rPr lang="ru-RU" dirty="0" err="1" smtClean="0"/>
              <a:t>шығармашылық</a:t>
            </a:r>
            <a:r>
              <a:rPr lang="ru-RU" dirty="0" smtClean="0"/>
              <a:t>), </a:t>
            </a:r>
            <a:r>
              <a:rPr lang="ru-RU" dirty="0" err="1" smtClean="0"/>
              <a:t>ойын-сауық іс-шараларын</a:t>
            </a:r>
            <a:r>
              <a:rPr lang="ru-RU" dirty="0" smtClean="0"/>
              <a:t> </a:t>
            </a:r>
            <a:r>
              <a:rPr lang="ru-RU" dirty="0" err="1" smtClean="0"/>
              <a:t>өткізуге</a:t>
            </a:r>
            <a:r>
              <a:rPr lang="ru-RU" dirty="0" smtClean="0"/>
              <a:t>, </a:t>
            </a:r>
            <a:r>
              <a:rPr lang="ru-RU" dirty="0" err="1" smtClean="0"/>
              <a:t>сабақтарға дайындалуға бөлінген </a:t>
            </a:r>
            <a:r>
              <a:rPr lang="ru-RU" dirty="0" smtClean="0"/>
              <a:t>4 </a:t>
            </a:r>
            <a:r>
              <a:rPr lang="ru-RU" dirty="0" err="1" smtClean="0"/>
              <a:t>сағат кіреді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6984776" cy="864096"/>
          </a:xfrm>
        </p:spPr>
        <p:txBody>
          <a:bodyPr>
            <a:noAutofit/>
          </a:bodyPr>
          <a:lstStyle/>
          <a:p>
            <a:pPr algn="ctr"/>
            <a:r>
              <a:rPr lang="ru-RU" sz="2800" dirty="0" err="1" smtClean="0">
                <a:latin typeface="Academy.kz" pitchFamily="2" charset="0"/>
              </a:rPr>
              <a:t>Баланың қалыптасқан базалық құзыреттіліктері:</a:t>
            </a:r>
            <a:endParaRPr lang="ru-RU" sz="2800" dirty="0">
              <a:latin typeface="Academy.kz" pitchFamily="2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339752" y="1268760"/>
            <a:ext cx="4626159" cy="472440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     1) </a:t>
            </a:r>
            <a:r>
              <a:rPr lang="ru-RU" dirty="0" err="1" smtClean="0"/>
              <a:t>дене</a:t>
            </a:r>
            <a:r>
              <a:rPr lang="ru-RU" dirty="0" smtClean="0"/>
              <a:t> </a:t>
            </a:r>
            <a:r>
              <a:rPr lang="ru-RU" dirty="0" err="1" smtClean="0"/>
              <a:t>бітімі</a:t>
            </a:r>
            <a:r>
              <a:rPr lang="ru-RU" dirty="0" smtClean="0"/>
              <a:t> </a:t>
            </a:r>
            <a:r>
              <a:rPr lang="ru-RU" dirty="0" err="1" smtClean="0"/>
              <a:t>дамыған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smtClean="0"/>
              <a:t>      2) </a:t>
            </a:r>
            <a:r>
              <a:rPr lang="ru-RU" dirty="0" err="1" smtClean="0"/>
              <a:t>білуге</a:t>
            </a:r>
            <a:r>
              <a:rPr lang="ru-RU" dirty="0" smtClean="0"/>
              <a:t> </a:t>
            </a:r>
            <a:r>
              <a:rPr lang="ru-RU" dirty="0" err="1" smtClean="0"/>
              <a:t>құмар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smtClean="0"/>
              <a:t>      3) </a:t>
            </a:r>
            <a:r>
              <a:rPr lang="ru-RU" dirty="0" err="1" smtClean="0"/>
              <a:t>белсенді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smtClean="0"/>
              <a:t>      4) </a:t>
            </a:r>
            <a:r>
              <a:rPr lang="ru-RU" dirty="0" err="1" smtClean="0"/>
              <a:t>эмоционалды</a:t>
            </a:r>
            <a:r>
              <a:rPr lang="ru-RU" dirty="0" smtClean="0"/>
              <a:t> </a:t>
            </a:r>
            <a:r>
              <a:rPr lang="ru-RU" dirty="0" err="1" smtClean="0"/>
              <a:t>елгезек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smtClean="0"/>
              <a:t>      5) </a:t>
            </a:r>
            <a:r>
              <a:rPr lang="ru-RU" dirty="0" err="1" smtClean="0"/>
              <a:t>үлкендермен және құрдастарымен өзара әрекеттесу тәсілдері </a:t>
            </a:r>
            <a:r>
              <a:rPr lang="ru-RU" dirty="0" smtClean="0"/>
              <a:t>мен </a:t>
            </a:r>
            <a:r>
              <a:rPr lang="ru-RU" dirty="0" err="1" smtClean="0"/>
              <a:t>қарым-қатынас жасауды</a:t>
            </a:r>
            <a:r>
              <a:rPr lang="ru-RU" dirty="0" smtClean="0"/>
              <a:t> </a:t>
            </a:r>
            <a:r>
              <a:rPr lang="ru-RU" dirty="0" err="1" smtClean="0"/>
              <a:t>меңгерген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smtClean="0"/>
              <a:t>      6) </a:t>
            </a:r>
            <a:r>
              <a:rPr lang="ru-RU" dirty="0" err="1" smtClean="0"/>
              <a:t>өзі</a:t>
            </a:r>
            <a:r>
              <a:rPr lang="ru-RU" dirty="0" smtClean="0"/>
              <a:t>, </a:t>
            </a:r>
            <a:r>
              <a:rPr lang="ru-RU" dirty="0" err="1" smtClean="0"/>
              <a:t>отбасы</a:t>
            </a:r>
            <a:r>
              <a:rPr lang="ru-RU" dirty="0" smtClean="0"/>
              <a:t>, </a:t>
            </a:r>
            <a:r>
              <a:rPr lang="ru-RU" dirty="0" err="1" smtClean="0"/>
              <a:t>қоғам </a:t>
            </a:r>
            <a:r>
              <a:rPr lang="ru-RU" dirty="0" smtClean="0"/>
              <a:t>(</a:t>
            </a:r>
            <a:r>
              <a:rPr lang="ru-RU" dirty="0" err="1" smtClean="0"/>
              <a:t>жақын әлеумет</a:t>
            </a:r>
            <a:r>
              <a:rPr lang="ru-RU" dirty="0" smtClean="0"/>
              <a:t>), </a:t>
            </a:r>
            <a:r>
              <a:rPr lang="ru-RU" dirty="0" err="1" smtClean="0"/>
              <a:t>мемлекет</a:t>
            </a:r>
            <a:r>
              <a:rPr lang="ru-RU" dirty="0" smtClean="0"/>
              <a:t> (</a:t>
            </a:r>
            <a:r>
              <a:rPr lang="ru-RU" dirty="0" err="1" smtClean="0"/>
              <a:t>елі</a:t>
            </a:r>
            <a:r>
              <a:rPr lang="ru-RU" dirty="0" smtClean="0"/>
              <a:t>), </a:t>
            </a:r>
            <a:r>
              <a:rPr lang="ru-RU" dirty="0" err="1" smtClean="0"/>
              <a:t>әлем және табиғат жөнінде алғашқы түсініктері </a:t>
            </a:r>
            <a:r>
              <a:rPr lang="ru-RU" dirty="0" smtClean="0"/>
              <a:t>бар;</a:t>
            </a:r>
            <a:br>
              <a:rPr lang="ru-RU" dirty="0" smtClean="0"/>
            </a:br>
            <a:r>
              <a:rPr lang="ru-RU" dirty="0" smtClean="0"/>
              <a:t>      7) </a:t>
            </a:r>
            <a:r>
              <a:rPr lang="ru-RU" dirty="0" err="1" smtClean="0"/>
              <a:t>мектепте</a:t>
            </a:r>
            <a:r>
              <a:rPr lang="ru-RU" dirty="0" smtClean="0"/>
              <a:t> </a:t>
            </a:r>
            <a:r>
              <a:rPr lang="ru-RU" dirty="0" err="1" smtClean="0"/>
              <a:t>оқуға қажетті дағдылар </a:t>
            </a:r>
            <a:r>
              <a:rPr lang="ru-RU" dirty="0" smtClean="0"/>
              <a:t>мен </a:t>
            </a:r>
            <a:r>
              <a:rPr lang="ru-RU" dirty="0" err="1" smtClean="0"/>
              <a:t>іскерліктерді</a:t>
            </a:r>
            <a:r>
              <a:rPr lang="ru-RU" dirty="0" smtClean="0"/>
              <a:t> </a:t>
            </a:r>
            <a:r>
              <a:rPr lang="ru-RU" dirty="0" err="1" smtClean="0"/>
              <a:t>игерген</a:t>
            </a:r>
            <a:r>
              <a:rPr lang="ru-RU" dirty="0" smtClean="0"/>
              <a:t> </a:t>
            </a:r>
            <a:r>
              <a:rPr lang="ru-RU" dirty="0" err="1" smtClean="0"/>
              <a:t>мектепке</a:t>
            </a:r>
            <a:r>
              <a:rPr lang="ru-RU" dirty="0" smtClean="0"/>
              <a:t> </a:t>
            </a:r>
            <a:r>
              <a:rPr lang="ru-RU" dirty="0" err="1" smtClean="0"/>
              <a:t>дейінгі</a:t>
            </a:r>
            <a:r>
              <a:rPr lang="ru-RU" dirty="0" smtClean="0"/>
              <a:t> </a:t>
            </a:r>
            <a:r>
              <a:rPr lang="ru-RU" dirty="0" err="1" smtClean="0"/>
              <a:t>ұйым түлегінің моделін</a:t>
            </a:r>
            <a:r>
              <a:rPr lang="ru-RU" dirty="0" smtClean="0"/>
              <a:t> </a:t>
            </a:r>
            <a:r>
              <a:rPr lang="ru-RU" dirty="0" err="1" smtClean="0"/>
              <a:t>сомдайды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168</TotalTime>
  <Words>219</Words>
  <Application>Microsoft Office PowerPoint</Application>
  <PresentationFormat>Экран (4:3)</PresentationFormat>
  <Paragraphs>28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``№ 2 Педагогикалық кеңес`` Тақырыбы: «Балабақшаның бір күнінен»  ҚР мектепке дейінгі тәрбие мен оқытудың мемлекеттік жалпыға міндетті стандартына сәйкес оқу- тәрбиелеу жұмысын ұйымдастыру» </vt:lpstr>
      <vt:lpstr>Слайд 2</vt:lpstr>
      <vt:lpstr>Слайд 3</vt:lpstr>
      <vt:lpstr>Білім беру салаларының мазмұны ұйымдастырылған оқу іс-әрекеті, балалардың өзіндік іс-әрекеті және ересек адам мен баланың бірлескен іс-әрекеті арқылы іске асырылады. </vt:lpstr>
      <vt:lpstr>Тәрбиеленушілердің және білім алушылардың оқу жүктемесінің ең жоғары көлеміне қойылатын талаптар </vt:lpstr>
      <vt:lpstr>Баланың қалыптасқан базалық құзыреттіліктері: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``№ 2 Педагогикалық кеңес`` Тақырыбы: «Балабақшаның бір күнінен»  ҚР мектепке дейінгі тәрбие мен оқытудың мемлекеттік жалпыға міндетті стандартына сәйкес оқу- тәрбиелеу жұмысын ұйымдастыру» </dc:title>
  <dc:creator>Администратор</dc:creator>
  <cp:lastModifiedBy>RePack by SPecialiST</cp:lastModifiedBy>
  <cp:revision>17</cp:revision>
  <dcterms:created xsi:type="dcterms:W3CDTF">2015-11-27T03:31:26Z</dcterms:created>
  <dcterms:modified xsi:type="dcterms:W3CDTF">2015-11-27T06:30:44Z</dcterms:modified>
</cp:coreProperties>
</file>