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56" r:id="rId3"/>
    <p:sldId id="259" r:id="rId4"/>
    <p:sldId id="265" r:id="rId5"/>
    <p:sldId id="267" r:id="rId6"/>
    <p:sldId id="263" r:id="rId7"/>
    <p:sldId id="266" r:id="rId8"/>
    <p:sldId id="257" r:id="rId9"/>
    <p:sldId id="258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64" r:id="rId22"/>
  </p:sldIdLst>
  <p:sldSz cx="9144000" cy="6858000" type="screen4x3"/>
  <p:notesSz cx="6858000" cy="9144000"/>
  <p:defaultTextStyle>
    <a:defPPr>
      <a:defRPr lang="aa-E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164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3BD1A-38D1-42C9-9C2E-AD7E2FC8520C}" type="datetimeFigureOut">
              <a:rPr lang="aa-ET" smtClean="0"/>
              <a:t>22/09/2023</a:t>
            </a:fld>
            <a:endParaRPr lang="aa-E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7202-4E54-4D4D-AF5A-D5DB4FEF43B0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419154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3BD1A-38D1-42C9-9C2E-AD7E2FC8520C}" type="datetimeFigureOut">
              <a:rPr lang="aa-ET" smtClean="0"/>
              <a:t>22/09/2023</a:t>
            </a:fld>
            <a:endParaRPr lang="aa-E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7202-4E54-4D4D-AF5A-D5DB4FEF43B0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28053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3BD1A-38D1-42C9-9C2E-AD7E2FC8520C}" type="datetimeFigureOut">
              <a:rPr lang="aa-ET" smtClean="0"/>
              <a:t>22/09/2023</a:t>
            </a:fld>
            <a:endParaRPr lang="aa-E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7202-4E54-4D4D-AF5A-D5DB4FEF43B0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1400024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3BD1A-38D1-42C9-9C2E-AD7E2FC8520C}" type="datetimeFigureOut">
              <a:rPr lang="aa-ET" smtClean="0"/>
              <a:t>22/09/2023</a:t>
            </a:fld>
            <a:endParaRPr lang="aa-E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7202-4E54-4D4D-AF5A-D5DB4FEF43B0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2503777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3BD1A-38D1-42C9-9C2E-AD7E2FC8520C}" type="datetimeFigureOut">
              <a:rPr lang="aa-ET" smtClean="0"/>
              <a:t>22/09/2023</a:t>
            </a:fld>
            <a:endParaRPr lang="aa-E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7202-4E54-4D4D-AF5A-D5DB4FEF43B0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44718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3BD1A-38D1-42C9-9C2E-AD7E2FC8520C}" type="datetimeFigureOut">
              <a:rPr lang="aa-ET" smtClean="0"/>
              <a:t>22/09/2023</a:t>
            </a:fld>
            <a:endParaRPr lang="aa-E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7202-4E54-4D4D-AF5A-D5DB4FEF43B0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327325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3BD1A-38D1-42C9-9C2E-AD7E2FC8520C}" type="datetimeFigureOut">
              <a:rPr lang="aa-ET" smtClean="0"/>
              <a:t>22/09/2023</a:t>
            </a:fld>
            <a:endParaRPr lang="aa-E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7202-4E54-4D4D-AF5A-D5DB4FEF43B0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3453785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3BD1A-38D1-42C9-9C2E-AD7E2FC8520C}" type="datetimeFigureOut">
              <a:rPr lang="aa-ET" smtClean="0"/>
              <a:t>22/09/2023</a:t>
            </a:fld>
            <a:endParaRPr lang="aa-E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7202-4E54-4D4D-AF5A-D5DB4FEF43B0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1097566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3BD1A-38D1-42C9-9C2E-AD7E2FC8520C}" type="datetimeFigureOut">
              <a:rPr lang="aa-ET" smtClean="0"/>
              <a:t>22/09/2023</a:t>
            </a:fld>
            <a:endParaRPr lang="aa-E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7202-4E54-4D4D-AF5A-D5DB4FEF43B0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3173226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3BD1A-38D1-42C9-9C2E-AD7E2FC8520C}" type="datetimeFigureOut">
              <a:rPr lang="aa-ET" smtClean="0"/>
              <a:t>22/09/2023</a:t>
            </a:fld>
            <a:endParaRPr lang="aa-E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7202-4E54-4D4D-AF5A-D5DB4FEF43B0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1766365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3BD1A-38D1-42C9-9C2E-AD7E2FC8520C}" type="datetimeFigureOut">
              <a:rPr lang="aa-ET" smtClean="0"/>
              <a:t>22/09/2023</a:t>
            </a:fld>
            <a:endParaRPr lang="aa-E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7202-4E54-4D4D-AF5A-D5DB4FEF43B0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2926842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3BD1A-38D1-42C9-9C2E-AD7E2FC8520C}" type="datetimeFigureOut">
              <a:rPr lang="aa-ET" smtClean="0"/>
              <a:t>22/09/2023</a:t>
            </a:fld>
            <a:endParaRPr lang="aa-E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a-E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DC7202-4E54-4D4D-AF5A-D5DB4FEF43B0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1358913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ds0006.ereymentau.aqmoedu.kz/content/2023-2024-ou-ghylynday-kzys-mezgln-on-kndk-mzr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ds0006.ereymentau.aqmoedu.kz/news/open/id-4625953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adilet.zan.kz/kaz/docs/Z970000094_#z851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A71AC34C-1131-D029-FA5C-6BBED00D7D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FD9D2ECF-82D1-CEE0-4972-C11C6D5FEF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5040" y="999410"/>
            <a:ext cx="1252820" cy="122341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91AE612-8DDA-51FB-F8B4-1C15ABB59627}"/>
              </a:ext>
            </a:extLst>
          </p:cNvPr>
          <p:cNvSpPr txBox="1"/>
          <p:nvPr/>
        </p:nvSpPr>
        <p:spPr>
          <a:xfrm>
            <a:off x="1418573" y="2998201"/>
            <a:ext cx="6613742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7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Мектепке</a:t>
            </a:r>
            <a:r>
              <a:rPr lang="ru-RU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дейінгі</a:t>
            </a:r>
            <a:r>
              <a:rPr lang="ru-RU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жастағы</a:t>
            </a:r>
            <a:r>
              <a:rPr lang="ru-RU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балаларды</a:t>
            </a:r>
            <a:r>
              <a:rPr lang="ru-RU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7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тәрбиелеу</a:t>
            </a:r>
            <a:r>
              <a:rPr lang="ru-RU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7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оқыту</a:t>
            </a:r>
            <a:r>
              <a:rPr lang="ru-RU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жалпы </a:t>
            </a:r>
            <a:r>
              <a:rPr lang="ru-RU" sz="21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ата-аналар</a:t>
            </a:r>
            <a:r>
              <a:rPr lang="ru-RU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жиналысы</a:t>
            </a:r>
            <a:endParaRPr lang="ru-RU" sz="2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28331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2230" y="171883"/>
            <a:ext cx="66577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ds0006.ereymentau.aqmoedu.kz/content/2023-2024-ou-ghylynday-kzys-mezgln-on-kndk-mzr</a:t>
            </a:r>
            <a:endParaRPr lang="kk-KZ" dirty="0" smtClean="0"/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01270" y="1771470"/>
            <a:ext cx="5658392" cy="4013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3709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4766" y="1299653"/>
            <a:ext cx="836893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0" i="0" dirty="0" smtClean="0">
                <a:solidFill>
                  <a:srgbClr val="1E1E1E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ru-RU" b="0" i="0" dirty="0" err="1" smtClean="0">
                <a:solidFill>
                  <a:srgbClr val="1E1E1E"/>
                </a:solidFill>
                <a:effectLst/>
                <a:latin typeface="Courier New" panose="02070309020205020404" pitchFamily="49" charset="0"/>
              </a:rPr>
              <a:t>Қамқоршылық</a:t>
            </a:r>
            <a:r>
              <a:rPr lang="ru-RU" b="0" i="0" dirty="0" smtClean="0">
                <a:solidFill>
                  <a:srgbClr val="1E1E1E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i="0" dirty="0" err="1" smtClean="0">
                <a:solidFill>
                  <a:srgbClr val="1E1E1E"/>
                </a:solidFill>
                <a:effectLst/>
                <a:latin typeface="Courier New" panose="02070309020205020404" pitchFamily="49" charset="0"/>
              </a:rPr>
              <a:t>кеңесті</a:t>
            </a:r>
            <a:r>
              <a:rPr lang="ru-RU" b="0" i="0" dirty="0" smtClean="0">
                <a:solidFill>
                  <a:srgbClr val="1E1E1E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i="0" dirty="0" err="1" smtClean="0">
                <a:solidFill>
                  <a:srgbClr val="1E1E1E"/>
                </a:solidFill>
                <a:effectLst/>
                <a:latin typeface="Courier New" panose="02070309020205020404" pitchFamily="49" charset="0"/>
              </a:rPr>
              <a:t>сайлау</a:t>
            </a:r>
            <a:r>
              <a:rPr lang="ru-RU" b="0" i="0" dirty="0" smtClean="0">
                <a:solidFill>
                  <a:srgbClr val="1E1E1E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i="0" dirty="0" err="1" smtClean="0">
                <a:solidFill>
                  <a:srgbClr val="1E1E1E"/>
                </a:solidFill>
                <a:effectLst/>
                <a:latin typeface="Courier New" panose="02070309020205020404" pitchFamily="49" charset="0"/>
              </a:rPr>
              <a:t>тәртібі</a:t>
            </a:r>
            <a:endParaRPr lang="ru-RU" b="0" i="0" dirty="0" smtClean="0">
              <a:solidFill>
                <a:srgbClr val="1E1E1E"/>
              </a:solidFill>
              <a:effectLst/>
              <a:latin typeface="Courier New" panose="02070309020205020404" pitchFamily="49" charset="0"/>
            </a:endParaRPr>
          </a:p>
          <a:p>
            <a:pPr fontAlgn="base"/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    4.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Қамқоршылық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кеңесті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тиісті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саланың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уәкілетті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органы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немесе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білім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беру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саласындағы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жергілікті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атқарушы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орган)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құратын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комиссия (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бұдан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әрі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– Комиссия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сайлайды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.</a:t>
            </a:r>
          </a:p>
          <a:p>
            <a:pPr fontAlgn="base"/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   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Қамқоршылық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кеңестің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өкілеттік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мерзімі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3 (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үш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жылды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құрайды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.</a:t>
            </a:r>
          </a:p>
          <a:p>
            <a:pPr fontAlgn="base"/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    5. Комиссия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мүшелерінің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саны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тақ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санды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құрайды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кемінде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7 (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жеті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адам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оның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ішінде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мемлекеттік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органдар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өкілдерінің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саны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Қамқоршылық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кеңес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мүшелерінің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жалпы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санының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2/3 (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үштен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екісінен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аспайды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.</a:t>
            </a:r>
          </a:p>
          <a:p>
            <a:pPr fontAlgn="base"/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    Комиссия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құрамына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жергілікті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өкілді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атқарушы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және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құқық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қорғау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органдарының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үкіметтік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емес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ұйымдардың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бұқаралық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ақпарат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құралдарының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өкілдері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кіреді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.</a:t>
            </a:r>
          </a:p>
          <a:p>
            <a:pPr fontAlgn="base"/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    6. Комиссия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төрағасы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Комиссия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мүшелерінің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арасынан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оның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бірінші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отырысында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сайланады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ол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туралы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хаттамалық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шешім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шығарылады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.</a:t>
            </a:r>
            <a:endParaRPr lang="ru-RU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27909" y="284257"/>
            <a:ext cx="4994366" cy="9262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ds0006.ereymentau.aqmoedu.kz/news/open/id-4625953</a:t>
            </a:r>
            <a:endParaRPr lang="kk-KZ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056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4469" y="1051467"/>
            <a:ext cx="864761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Комиссия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хатшысы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оның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жұмысын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ұйымдастырушылық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қамтамасыз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етуді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жүзеге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асырады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оның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мүшесі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болып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табылмайды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және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дауыс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беруге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қатыспайды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.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Тиісті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саланың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уәкілетті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органының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немесе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білім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беру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саласындағы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жергілікті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атқарушы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органның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қызметкері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Комиссия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хатшысы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болып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табылады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.</a:t>
            </a:r>
          </a:p>
          <a:p>
            <a:pPr fontAlgn="base"/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    7.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Комиссияның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жалпы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құрамының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кемінде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2/3 (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үштен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екісі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қатысқан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жағдайда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Комиссияның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отырысы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өткізілген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және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оның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шешімі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заңды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болып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есептеледі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.</a:t>
            </a:r>
          </a:p>
          <a:p>
            <a:pPr fontAlgn="base"/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    Комиссия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шешімі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Комиссия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мүшелерінің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жалпы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санының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дауыстар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басымдылығымен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қабылданады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.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Дауыстар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тең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болған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жағдайда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Комиссия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төрағасының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дауысы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шешуші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болып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табылады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.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Комиссияның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барлық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шешімдері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хаттама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түрінде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рәсімделеді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оған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төраға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отырысқа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қатысқан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комиссия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мүшелері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және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хатшы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қол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қояды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.</a:t>
            </a:r>
          </a:p>
          <a:p>
            <a:pPr fontAlgn="base"/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   </a:t>
            </a:r>
            <a:endParaRPr lang="ru-RU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21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6720" y="1315794"/>
            <a:ext cx="8647611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    8.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Тиісті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саланың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уәкілетті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органы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немесе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білім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беру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саласындағы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жергілікті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атқарушы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орган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күнтізбелік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жылдың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1 мен 10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қыркүйек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аралығындағы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кезеңде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(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Қамқоршылық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кеңестің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өкілеттігін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тоқтату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туралы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шешім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қабылданған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күннен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бастап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бір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ай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ішінде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Қамқоршылық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кеңестің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сайлануы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жөніндегі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конкурсты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өткізу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туралы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хабарландыруды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оның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атауын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сапалық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құрамын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сондай-ақ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Қағиданың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9-тармағына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сәйкес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құжаттар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мен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мәліметтер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жіберілетін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почта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және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электрондық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мекенжайларды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көрсете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отырып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өзінің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интернет-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ресурсында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және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/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немесе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тиісті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әкімшілік-аумақтық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бірліктің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аумағында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таратылатын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мерзімді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баспасөз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басылымында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қазақ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және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орыс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тілдерінде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жариялайды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.</a:t>
            </a:r>
          </a:p>
          <a:p>
            <a:pPr fontAlgn="base"/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   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Құжаттарды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қабылдау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хабарландыру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орналастырылған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күннен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бастап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күнтізбелік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20 (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жиырма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күн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өткен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соң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аяқталады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.</a:t>
            </a:r>
            <a:endParaRPr lang="ru-RU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27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49085" y="736109"/>
            <a:ext cx="7859485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0" i="0" dirty="0" err="1" smtClean="0">
                <a:solidFill>
                  <a:srgbClr val="1E1E1E"/>
                </a:solidFill>
                <a:effectLst/>
                <a:latin typeface="Courier New" panose="02070309020205020404" pitchFamily="49" charset="0"/>
              </a:rPr>
              <a:t>Қамқоршылық</a:t>
            </a:r>
            <a:r>
              <a:rPr lang="ru-RU" b="0" i="0" dirty="0" smtClean="0">
                <a:solidFill>
                  <a:srgbClr val="1E1E1E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i="0" dirty="0" err="1" smtClean="0">
                <a:solidFill>
                  <a:srgbClr val="1E1E1E"/>
                </a:solidFill>
                <a:effectLst/>
                <a:latin typeface="Courier New" panose="02070309020205020404" pitchFamily="49" charset="0"/>
              </a:rPr>
              <a:t>кеңестің</a:t>
            </a:r>
            <a:r>
              <a:rPr lang="ru-RU" b="0" i="0" dirty="0" smtClean="0">
                <a:solidFill>
                  <a:srgbClr val="1E1E1E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i="0" dirty="0" err="1" smtClean="0">
                <a:solidFill>
                  <a:srgbClr val="1E1E1E"/>
                </a:solidFill>
                <a:effectLst/>
                <a:latin typeface="Courier New" panose="02070309020205020404" pitchFamily="49" charset="0"/>
              </a:rPr>
              <a:t>функциялары</a:t>
            </a:r>
            <a:endParaRPr lang="ru-RU" b="0" i="0" dirty="0" smtClean="0">
              <a:solidFill>
                <a:srgbClr val="1E1E1E"/>
              </a:solidFill>
              <a:effectLst/>
              <a:latin typeface="Courier New" panose="02070309020205020404" pitchFamily="49" charset="0"/>
            </a:endParaRPr>
          </a:p>
          <a:p>
            <a:pPr fontAlgn="base"/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    14.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Мектепке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дейінгі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ұйымның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Қамқоршылық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кеңесі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</a:p>
          <a:p>
            <a:pPr fontAlgn="base"/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    1)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мектепке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дейінгі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ұйымды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дамытудың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басым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бағыттары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бойынша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ұсынымдарды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келіседі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;</a:t>
            </a:r>
          </a:p>
          <a:p>
            <a:pPr fontAlgn="base"/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    2)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тиісті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саланың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уәкілетті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органына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немесе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білім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беру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саласындағы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жергілікті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атқарушы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органға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Қамқоршылық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кеңес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анықтаған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мектепке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дейінгі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ұйым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жұмысындағы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кемшіліктерді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жою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туралы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ұсыныстар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енгізеді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;</a:t>
            </a:r>
          </a:p>
          <a:p>
            <a:pPr fontAlgn="base"/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    3)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мектепке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дейінгі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ұйымның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бюджетін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қалыптастыру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кезінде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ұсыныстар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әзірлейді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;</a:t>
            </a:r>
          </a:p>
          <a:p>
            <a:pPr fontAlgn="base"/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    4)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мектепке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дейінгі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ұйымның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жарғысы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мен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ішкі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тәртіп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ережелеріне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өзгерістер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және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/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немесе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толықтырулар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енгізуді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келіседі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;</a:t>
            </a:r>
          </a:p>
          <a:p>
            <a:pPr fontAlgn="base"/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    5)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мектепке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дейінгі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ұйымына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қайырымдылық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көмек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түрінде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түскен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қаржы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қаражатын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бөлу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жөнінде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келіседі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және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хаттамалық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шешім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шығарады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оның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нысаналы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жұмсалуы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туралы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демеушілік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қайырымдылық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және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өзге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де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көмекті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пайдалану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бағыттарын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нысандарын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мөлшері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мен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тәртібін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таңдау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жөнінде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шешім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қабылдайды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;</a:t>
            </a:r>
            <a:endParaRPr lang="ru-RU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55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2514" y="1144574"/>
            <a:ext cx="8029303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dirty="0" smtClean="0">
                <a:solidFill>
                  <a:srgbClr val="FF0000"/>
                </a:solidFill>
                <a:effectLst/>
                <a:latin typeface="Courier New" panose="02070309020205020404" pitchFamily="49" charset="0"/>
              </a:rPr>
              <a:t>6) </a:t>
            </a:r>
            <a:r>
              <a:rPr lang="ru-RU" b="1" dirty="0" err="1" smtClean="0">
                <a:solidFill>
                  <a:srgbClr val="FF0000"/>
                </a:solidFill>
                <a:effectLst/>
                <a:latin typeface="Courier New" panose="02070309020205020404" pitchFamily="49" charset="0"/>
              </a:rPr>
              <a:t>тәрбиеленушілердің</a:t>
            </a:r>
            <a:r>
              <a:rPr lang="ru-RU" b="1" dirty="0" smtClean="0">
                <a:solidFill>
                  <a:srgbClr val="FF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ru-RU" b="1" dirty="0" err="1" smtClean="0">
                <a:solidFill>
                  <a:srgbClr val="FF0000"/>
                </a:solidFill>
                <a:effectLst/>
                <a:latin typeface="Courier New" panose="02070309020205020404" pitchFamily="49" charset="0"/>
              </a:rPr>
              <a:t>ата-аналардың</a:t>
            </a:r>
            <a:r>
              <a:rPr lang="ru-RU" b="1" dirty="0" smtClean="0">
                <a:solidFill>
                  <a:srgbClr val="FF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effectLst/>
                <a:latin typeface="Courier New" panose="02070309020205020404" pitchFamily="49" charset="0"/>
              </a:rPr>
              <a:t>немесе</a:t>
            </a:r>
            <a:r>
              <a:rPr lang="ru-RU" b="1" dirty="0" smtClean="0">
                <a:solidFill>
                  <a:srgbClr val="FF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effectLst/>
                <a:latin typeface="Courier New" panose="02070309020205020404" pitchFamily="49" charset="0"/>
              </a:rPr>
              <a:t>өзге</a:t>
            </a:r>
            <a:r>
              <a:rPr lang="ru-RU" b="1" dirty="0" smtClean="0">
                <a:solidFill>
                  <a:srgbClr val="FF0000"/>
                </a:solidFill>
                <a:effectLst/>
                <a:latin typeface="Courier New" panose="02070309020205020404" pitchFamily="49" charset="0"/>
              </a:rPr>
              <a:t> де </a:t>
            </a:r>
            <a:r>
              <a:rPr lang="ru-RU" b="1" dirty="0" err="1" smtClean="0">
                <a:solidFill>
                  <a:srgbClr val="FF0000"/>
                </a:solidFill>
                <a:effectLst/>
                <a:latin typeface="Courier New" panose="02070309020205020404" pitchFamily="49" charset="0"/>
              </a:rPr>
              <a:t>заңды</a:t>
            </a:r>
            <a:r>
              <a:rPr lang="ru-RU" b="1" dirty="0" smtClean="0">
                <a:solidFill>
                  <a:srgbClr val="FF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effectLst/>
                <a:latin typeface="Courier New" panose="02070309020205020404" pitchFamily="49" charset="0"/>
              </a:rPr>
              <a:t>өкілдердің</a:t>
            </a:r>
            <a:r>
              <a:rPr lang="ru-RU" b="1" dirty="0" smtClean="0">
                <a:solidFill>
                  <a:srgbClr val="FF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effectLst/>
                <a:latin typeface="Courier New" panose="02070309020205020404" pitchFamily="49" charset="0"/>
              </a:rPr>
              <a:t>құқықтары</a:t>
            </a:r>
            <a:r>
              <a:rPr lang="ru-RU" b="1" dirty="0" smtClean="0">
                <a:solidFill>
                  <a:srgbClr val="FF0000"/>
                </a:solidFill>
                <a:effectLst/>
                <a:latin typeface="Courier New" panose="02070309020205020404" pitchFamily="49" charset="0"/>
              </a:rPr>
              <a:t> мен </a:t>
            </a:r>
            <a:r>
              <a:rPr lang="ru-RU" b="1" dirty="0" err="1" smtClean="0">
                <a:solidFill>
                  <a:srgbClr val="FF0000"/>
                </a:solidFill>
                <a:effectLst/>
                <a:latin typeface="Courier New" panose="02070309020205020404" pitchFamily="49" charset="0"/>
              </a:rPr>
              <a:t>бостандықтарының</a:t>
            </a:r>
            <a:r>
              <a:rPr lang="ru-RU" b="1" dirty="0" smtClean="0">
                <a:solidFill>
                  <a:srgbClr val="FF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effectLst/>
                <a:latin typeface="Courier New" panose="02070309020205020404" pitchFamily="49" charset="0"/>
              </a:rPr>
              <a:t>сақталуына</a:t>
            </a:r>
            <a:r>
              <a:rPr lang="ru-RU" b="1" dirty="0" smtClean="0">
                <a:solidFill>
                  <a:srgbClr val="FF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effectLst/>
                <a:latin typeface="Courier New" panose="02070309020205020404" pitchFamily="49" charset="0"/>
              </a:rPr>
              <a:t>бақылауды</a:t>
            </a:r>
            <a:r>
              <a:rPr lang="ru-RU" b="1" dirty="0" smtClean="0">
                <a:solidFill>
                  <a:srgbClr val="FF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effectLst/>
                <a:latin typeface="Courier New" panose="02070309020205020404" pitchFamily="49" charset="0"/>
              </a:rPr>
              <a:t>жүзеге</a:t>
            </a:r>
            <a:r>
              <a:rPr lang="ru-RU" b="1" dirty="0" smtClean="0">
                <a:solidFill>
                  <a:srgbClr val="FF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effectLst/>
                <a:latin typeface="Courier New" panose="02070309020205020404" pitchFamily="49" charset="0"/>
              </a:rPr>
              <a:t>асыруға</a:t>
            </a:r>
            <a:r>
              <a:rPr lang="ru-RU" b="1" dirty="0" smtClean="0">
                <a:solidFill>
                  <a:srgbClr val="FF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ru-RU" b="1" dirty="0" err="1" smtClean="0">
                <a:solidFill>
                  <a:srgbClr val="FF0000"/>
                </a:solidFill>
                <a:effectLst/>
                <a:latin typeface="Courier New" panose="02070309020205020404" pitchFamily="49" charset="0"/>
              </a:rPr>
              <a:t>олардың</a:t>
            </a:r>
            <a:r>
              <a:rPr lang="ru-RU" b="1" dirty="0" smtClean="0">
                <a:solidFill>
                  <a:srgbClr val="FF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effectLst/>
                <a:latin typeface="Courier New" panose="02070309020205020404" pitchFamily="49" charset="0"/>
              </a:rPr>
              <a:t>құқықтарын</a:t>
            </a:r>
            <a:r>
              <a:rPr lang="ru-RU" b="1" dirty="0" smtClean="0">
                <a:solidFill>
                  <a:srgbClr val="FF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effectLst/>
                <a:latin typeface="Courier New" panose="02070309020205020404" pitchFamily="49" charset="0"/>
              </a:rPr>
              <a:t>қорғауға</a:t>
            </a:r>
            <a:r>
              <a:rPr lang="ru-RU" b="1" dirty="0" smtClean="0">
                <a:solidFill>
                  <a:srgbClr val="FF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ru-RU" b="1" dirty="0" err="1" smtClean="0">
                <a:solidFill>
                  <a:srgbClr val="FF0000"/>
                </a:solidFill>
                <a:effectLst/>
                <a:latin typeface="Courier New" panose="02070309020205020404" pitchFamily="49" charset="0"/>
              </a:rPr>
              <a:t>тәрбиеленушілердің</a:t>
            </a:r>
            <a:r>
              <a:rPr lang="ru-RU" b="1" dirty="0" smtClean="0">
                <a:solidFill>
                  <a:srgbClr val="FF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effectLst/>
                <a:latin typeface="Courier New" panose="02070309020205020404" pitchFamily="49" charset="0"/>
              </a:rPr>
              <a:t>қауіпсіздігін</a:t>
            </a:r>
            <a:r>
              <a:rPr lang="ru-RU" b="1" dirty="0" smtClean="0">
                <a:solidFill>
                  <a:srgbClr val="FF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effectLst/>
                <a:latin typeface="Courier New" panose="02070309020205020404" pitchFamily="49" charset="0"/>
              </a:rPr>
              <a:t>қамтамасыз</a:t>
            </a:r>
            <a:r>
              <a:rPr lang="ru-RU" b="1" dirty="0" smtClean="0">
                <a:solidFill>
                  <a:srgbClr val="FF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effectLst/>
                <a:latin typeface="Courier New" panose="02070309020205020404" pitchFamily="49" charset="0"/>
              </a:rPr>
              <a:t>етуге</a:t>
            </a:r>
            <a:r>
              <a:rPr lang="ru-RU" b="1" dirty="0" smtClean="0">
                <a:solidFill>
                  <a:srgbClr val="FF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effectLst/>
                <a:latin typeface="Courier New" panose="02070309020205020404" pitchFamily="49" charset="0"/>
              </a:rPr>
              <a:t>және</a:t>
            </a:r>
            <a:r>
              <a:rPr lang="ru-RU" b="1" dirty="0" smtClean="0">
                <a:solidFill>
                  <a:srgbClr val="FF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effectLst/>
                <a:latin typeface="Courier New" panose="02070309020205020404" pitchFamily="49" charset="0"/>
              </a:rPr>
              <a:t>оларды</a:t>
            </a:r>
            <a:r>
              <a:rPr lang="ru-RU" b="1" dirty="0" smtClean="0">
                <a:solidFill>
                  <a:srgbClr val="FF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effectLst/>
                <a:latin typeface="Courier New" panose="02070309020205020404" pitchFamily="49" charset="0"/>
              </a:rPr>
              <a:t>физикалық</a:t>
            </a:r>
            <a:r>
              <a:rPr lang="ru-RU" b="1" dirty="0" smtClean="0">
                <a:solidFill>
                  <a:srgbClr val="FF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ru-RU" b="1" dirty="0" err="1" smtClean="0">
                <a:solidFill>
                  <a:srgbClr val="FF0000"/>
                </a:solidFill>
                <a:effectLst/>
                <a:latin typeface="Courier New" panose="02070309020205020404" pitchFamily="49" charset="0"/>
              </a:rPr>
              <a:t>психикалық</a:t>
            </a:r>
            <a:r>
              <a:rPr lang="ru-RU" b="1" dirty="0" smtClean="0">
                <a:solidFill>
                  <a:srgbClr val="FF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effectLst/>
                <a:latin typeface="Courier New" panose="02070309020205020404" pitchFamily="49" charset="0"/>
              </a:rPr>
              <a:t>және</a:t>
            </a:r>
            <a:r>
              <a:rPr lang="ru-RU" b="1" dirty="0" smtClean="0">
                <a:solidFill>
                  <a:srgbClr val="FF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effectLst/>
                <a:latin typeface="Courier New" panose="02070309020205020404" pitchFamily="49" charset="0"/>
              </a:rPr>
              <a:t>өзге</a:t>
            </a:r>
            <a:r>
              <a:rPr lang="ru-RU" b="1" dirty="0" smtClean="0">
                <a:solidFill>
                  <a:srgbClr val="FF0000"/>
                </a:solidFill>
                <a:effectLst/>
                <a:latin typeface="Courier New" panose="02070309020205020404" pitchFamily="49" charset="0"/>
              </a:rPr>
              <a:t> де </a:t>
            </a:r>
            <a:r>
              <a:rPr lang="ru-RU" b="1" dirty="0" err="1" smtClean="0">
                <a:solidFill>
                  <a:srgbClr val="FF0000"/>
                </a:solidFill>
                <a:effectLst/>
                <a:latin typeface="Courier New" panose="02070309020205020404" pitchFamily="49" charset="0"/>
              </a:rPr>
              <a:t>зорлық-зомбылық</a:t>
            </a:r>
            <a:r>
              <a:rPr lang="ru-RU" b="1" dirty="0" smtClean="0">
                <a:solidFill>
                  <a:srgbClr val="FF0000"/>
                </a:solidFill>
                <a:effectLst/>
                <a:latin typeface="Courier New" panose="02070309020205020404" pitchFamily="49" charset="0"/>
              </a:rPr>
              <a:t> пен </a:t>
            </a:r>
            <a:r>
              <a:rPr lang="ru-RU" b="1" dirty="0" err="1" smtClean="0">
                <a:solidFill>
                  <a:srgbClr val="FF0000"/>
                </a:solidFill>
                <a:effectLst/>
                <a:latin typeface="Courier New" panose="02070309020205020404" pitchFamily="49" charset="0"/>
              </a:rPr>
              <a:t>кемсітушіліктен</a:t>
            </a:r>
            <a:r>
              <a:rPr lang="ru-RU" b="1" dirty="0" smtClean="0">
                <a:solidFill>
                  <a:srgbClr val="FF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effectLst/>
                <a:latin typeface="Courier New" panose="02070309020205020404" pitchFamily="49" charset="0"/>
              </a:rPr>
              <a:t>қорғауға</a:t>
            </a:r>
            <a:r>
              <a:rPr lang="ru-RU" b="1" dirty="0" smtClean="0">
                <a:solidFill>
                  <a:srgbClr val="FF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effectLst/>
                <a:latin typeface="Courier New" panose="02070309020205020404" pitchFamily="49" charset="0"/>
              </a:rPr>
              <a:t>жәрдемдеседі</a:t>
            </a:r>
            <a:r>
              <a:rPr lang="ru-RU" b="1" dirty="0" smtClean="0">
                <a:solidFill>
                  <a:srgbClr val="FF0000"/>
                </a:solidFill>
                <a:effectLst/>
                <a:latin typeface="Courier New" panose="02070309020205020404" pitchFamily="49" charset="0"/>
              </a:rPr>
              <a:t>;</a:t>
            </a:r>
          </a:p>
          <a:p>
            <a:pPr fontAlgn="base"/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    </a:t>
            </a:r>
            <a:r>
              <a:rPr lang="ru-RU" b="1" dirty="0" smtClean="0">
                <a:solidFill>
                  <a:srgbClr val="FF0000"/>
                </a:solidFill>
                <a:effectLst/>
                <a:latin typeface="Courier New" panose="02070309020205020404" pitchFamily="49" charset="0"/>
              </a:rPr>
              <a:t>7) </a:t>
            </a:r>
            <a:r>
              <a:rPr lang="ru-RU" b="1" dirty="0" err="1" smtClean="0">
                <a:solidFill>
                  <a:srgbClr val="FF0000"/>
                </a:solidFill>
                <a:effectLst/>
                <a:latin typeface="Courier New" panose="02070309020205020404" pitchFamily="49" charset="0"/>
              </a:rPr>
              <a:t>санитариялық-гигиеналық</a:t>
            </a:r>
            <a:r>
              <a:rPr lang="ru-RU" b="1" dirty="0" smtClean="0">
                <a:solidFill>
                  <a:srgbClr val="FF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effectLst/>
                <a:latin typeface="Courier New" panose="02070309020205020404" pitchFamily="49" charset="0"/>
              </a:rPr>
              <a:t>жағдайлардың</a:t>
            </a:r>
            <a:r>
              <a:rPr lang="ru-RU" b="1" dirty="0" smtClean="0">
                <a:solidFill>
                  <a:srgbClr val="FF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effectLst/>
                <a:latin typeface="Courier New" panose="02070309020205020404" pitchFamily="49" charset="0"/>
              </a:rPr>
              <a:t>сақталуына</a:t>
            </a:r>
            <a:r>
              <a:rPr lang="ru-RU" b="1" dirty="0" smtClean="0">
                <a:solidFill>
                  <a:srgbClr val="FF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ru-RU" b="1" dirty="0" err="1" smtClean="0">
                <a:solidFill>
                  <a:srgbClr val="FF0000"/>
                </a:solidFill>
                <a:effectLst/>
                <a:latin typeface="Courier New" panose="02070309020205020404" pitchFamily="49" charset="0"/>
              </a:rPr>
              <a:t>тамақтану</a:t>
            </a:r>
            <a:r>
              <a:rPr lang="ru-RU" b="1" dirty="0" smtClean="0">
                <a:solidFill>
                  <a:srgbClr val="FF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effectLst/>
                <a:latin typeface="Courier New" panose="02070309020205020404" pitchFamily="49" charset="0"/>
              </a:rPr>
              <a:t>сапасына</a:t>
            </a:r>
            <a:r>
              <a:rPr lang="ru-RU" b="1" dirty="0" smtClean="0">
                <a:solidFill>
                  <a:srgbClr val="FF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ru-RU" b="1" dirty="0" err="1" smtClean="0">
                <a:solidFill>
                  <a:srgbClr val="FF0000"/>
                </a:solidFill>
                <a:effectLst/>
                <a:latin typeface="Courier New" panose="02070309020205020404" pitchFamily="49" charset="0"/>
              </a:rPr>
              <a:t>ауыз</a:t>
            </a:r>
            <a:r>
              <a:rPr lang="ru-RU" b="1" dirty="0" smtClean="0">
                <a:solidFill>
                  <a:srgbClr val="FF0000"/>
                </a:solidFill>
                <a:effectLst/>
                <a:latin typeface="Courier New" panose="02070309020205020404" pitchFamily="49" charset="0"/>
              </a:rPr>
              <a:t> су </a:t>
            </a:r>
            <a:r>
              <a:rPr lang="ru-RU" b="1" dirty="0" err="1" smtClean="0">
                <a:solidFill>
                  <a:srgbClr val="FF0000"/>
                </a:solidFill>
                <a:effectLst/>
                <a:latin typeface="Courier New" panose="02070309020205020404" pitchFamily="49" charset="0"/>
              </a:rPr>
              <a:t>режиміне</a:t>
            </a:r>
            <a:r>
              <a:rPr lang="ru-RU" b="1" dirty="0" smtClean="0">
                <a:solidFill>
                  <a:srgbClr val="FF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ru-RU" b="1" dirty="0" err="1" smtClean="0">
                <a:solidFill>
                  <a:srgbClr val="FF0000"/>
                </a:solidFill>
                <a:effectLst/>
                <a:latin typeface="Courier New" panose="02070309020205020404" pitchFamily="49" charset="0"/>
              </a:rPr>
              <a:t>іргелес</a:t>
            </a:r>
            <a:r>
              <a:rPr lang="ru-RU" b="1" dirty="0" smtClean="0">
                <a:solidFill>
                  <a:srgbClr val="FF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effectLst/>
                <a:latin typeface="Courier New" panose="02070309020205020404" pitchFamily="49" charset="0"/>
              </a:rPr>
              <a:t>аумақтың</a:t>
            </a:r>
            <a:r>
              <a:rPr lang="ru-RU" b="1" dirty="0" smtClean="0">
                <a:solidFill>
                  <a:srgbClr val="FF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effectLst/>
                <a:latin typeface="Courier New" panose="02070309020205020404" pitchFamily="49" charset="0"/>
              </a:rPr>
              <a:t>жай-күйіне</a:t>
            </a:r>
            <a:r>
              <a:rPr lang="ru-RU" b="1" dirty="0" smtClean="0">
                <a:solidFill>
                  <a:srgbClr val="FF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effectLst/>
                <a:latin typeface="Courier New" panose="02070309020205020404" pitchFamily="49" charset="0"/>
              </a:rPr>
              <a:t>қоғамдық</a:t>
            </a:r>
            <a:r>
              <a:rPr lang="ru-RU" b="1" dirty="0" smtClean="0">
                <a:solidFill>
                  <a:srgbClr val="FF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effectLst/>
                <a:latin typeface="Courier New" panose="02070309020205020404" pitchFamily="49" charset="0"/>
              </a:rPr>
              <a:t>бақылауды</a:t>
            </a:r>
            <a:r>
              <a:rPr lang="ru-RU" b="1" dirty="0" smtClean="0">
                <a:solidFill>
                  <a:srgbClr val="FF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effectLst/>
                <a:latin typeface="Courier New" panose="02070309020205020404" pitchFamily="49" charset="0"/>
              </a:rPr>
              <a:t>жүзеге</a:t>
            </a:r>
            <a:r>
              <a:rPr lang="ru-RU" b="1" dirty="0" smtClean="0">
                <a:solidFill>
                  <a:srgbClr val="FF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effectLst/>
                <a:latin typeface="Courier New" panose="02070309020205020404" pitchFamily="49" charset="0"/>
              </a:rPr>
              <a:t>асырады</a:t>
            </a:r>
            <a:r>
              <a:rPr lang="ru-RU" b="1" dirty="0" smtClean="0">
                <a:solidFill>
                  <a:srgbClr val="FF0000"/>
                </a:solidFill>
                <a:effectLst/>
                <a:latin typeface="Courier New" panose="02070309020205020404" pitchFamily="49" charset="0"/>
              </a:rPr>
              <a:t>;</a:t>
            </a:r>
          </a:p>
          <a:p>
            <a:pPr fontAlgn="base"/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    8)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мектепке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дейінгі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ұйым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басшысының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мектепке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дейінгі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ұйымның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қызметі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туралы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есептерін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жылына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кемінде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2 (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екі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рет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тыңдайды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;</a:t>
            </a:r>
          </a:p>
          <a:p>
            <a:pPr fontAlgn="base"/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    9)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қиын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өмірлік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жағдайға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тап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болған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тәрбиеленушілерге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қолдау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көрсету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және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материалдық-техникалық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базаны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нығайту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үшін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мектепке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дейінгі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ұйымның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шотына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түсетін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демеушілік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қаражаттың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жұмсалуына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бақылауды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жүзеге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асырады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;</a:t>
            </a:r>
            <a:endParaRPr lang="ru-RU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5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6057" y="722043"/>
            <a:ext cx="832539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10) "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Тұрғын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үй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қатынастары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туралы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"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Қазақстан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Республикасы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ru-RU" b="0" dirty="0" err="1" smtClean="0">
                <a:solidFill>
                  <a:srgbClr val="073A5E"/>
                </a:solidFill>
                <a:effectLst/>
                <a:latin typeface="Courier New" panose="02070309020205020404" pitchFamily="49" charset="0"/>
                <a:hlinkClick r:id="rId2"/>
              </a:rPr>
              <a:t>Заңына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сәйкес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халықтың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әлеуметт</a:t>
            </a:r>
            <a:r>
              <a:rPr lang="en-US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к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жағынан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осал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топтарына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жататын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отбасылардан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шыққан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тәрбиеленушілерген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көмек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көрсетуд</a:t>
            </a:r>
            <a:r>
              <a:rPr lang="en-US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</a:t>
            </a:r>
            <a:r>
              <a:rPr lang="en-US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ұйымдастыруға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жәрдемдесед</a:t>
            </a:r>
            <a:r>
              <a:rPr lang="en-US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</a:t>
            </a:r>
            <a:r>
              <a:rPr lang="en-US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жет</a:t>
            </a:r>
            <a:r>
              <a:rPr lang="en-US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м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балалар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мен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ата-анасының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қамқорлығынсыз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қалған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балаларды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ерекше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б</a:t>
            </a:r>
            <a:r>
              <a:rPr lang="en-US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л</a:t>
            </a:r>
            <a:r>
              <a:rPr lang="en-US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м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алуды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қажет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етет</a:t>
            </a:r>
            <a:r>
              <a:rPr lang="en-US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н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балаларды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дарынды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балаларды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қолдау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шараларын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жет</a:t>
            </a:r>
            <a:r>
              <a:rPr lang="en-US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лд</a:t>
            </a:r>
            <a:r>
              <a:rPr lang="en-US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ру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жөн</a:t>
            </a:r>
            <a:r>
              <a:rPr lang="en-US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нде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ұсыныстар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әз</a:t>
            </a:r>
            <a:r>
              <a:rPr lang="en-US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рлейд</a:t>
            </a:r>
            <a:r>
              <a:rPr lang="en-US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</a:t>
            </a:r>
            <a:r>
              <a:rPr lang="en-US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;</a:t>
            </a:r>
          </a:p>
          <a:p>
            <a:pPr fontAlgn="base"/>
            <a:r>
              <a:rPr lang="en-US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    11)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мектепке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дейінгі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ұйымның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әкімшілігіне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сыбайлас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жемқорлыққа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қарсы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іс-шараларды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жүргізуге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жәрдемдеседі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;</a:t>
            </a:r>
          </a:p>
          <a:p>
            <a:pPr fontAlgn="base"/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    12)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ата-аналарына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немесе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өзге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де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заңды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өкілдеріне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анонимді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сауалнама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жүргізу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арқылы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мектепке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дейінгі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ұйымда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оқу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жағдайларына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қанағаттану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дәрежесіне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жылына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1 (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бір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рет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мониторинг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жүргізеді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;</a:t>
            </a:r>
          </a:p>
          <a:p>
            <a:pPr fontAlgn="base"/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    13)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тауарларды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жұмыстарды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көрсетілетін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қызметтерді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сатып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алу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процесіне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мониторинг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жүргізеді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;</a:t>
            </a:r>
          </a:p>
          <a:p>
            <a:pPr fontAlgn="base"/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    14)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мектепке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дейінгі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ұйымда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ерекше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білім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беру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қажеттіліктері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бар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балалардың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қызығушылықтары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бойынша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үйірмелерде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және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спорт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секцияларына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қамтылуына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жылына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1 (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бір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рет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мониторинг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жүргізеді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;</a:t>
            </a:r>
            <a:endParaRPr lang="ru-RU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00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5096" y="1187279"/>
            <a:ext cx="842989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15)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педагогикалық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ұжымға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тәрбиеленушілердің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отбасыларымен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жұмысты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жүзеге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асыруға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жәрдемдеседі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мектепке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дейінгі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ұйымының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әкімшілігімен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бірлесіп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жалпы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ата-аналар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жиналыстарын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өткізеді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;</a:t>
            </a:r>
          </a:p>
          <a:p>
            <a:pPr fontAlgn="base"/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    16)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педагогтер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ата-аналар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немесе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өзге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де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заңды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өкілдер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арасында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туындаған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жанжалдарды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шешуге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жәрдемдеседі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;</a:t>
            </a:r>
          </a:p>
          <a:p>
            <a:pPr fontAlgn="base"/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    17)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мектепке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дейінгі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ұйым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қызметінің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мәселелері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бойынша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мәдени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сауықтыру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іс-шараларын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конференцияларды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кеңестерді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семинарларды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өткізуге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жәрдемдеседі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;</a:t>
            </a:r>
          </a:p>
          <a:p>
            <a:pPr fontAlgn="base"/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    18)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Қамқоршылық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кеңестің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құзыретіне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кіретін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мәселелер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бойынша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заң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және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нормативтік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құқықтық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актілер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жобаларын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қоғамдық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талқылауға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қатысады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.</a:t>
            </a:r>
          </a:p>
          <a:p>
            <a:pPr fontAlgn="base"/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   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Бақылау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барысында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анықталған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бұзушылықтар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кезектен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тыс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отырыстың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қарауына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шығарылады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.</a:t>
            </a:r>
          </a:p>
          <a:p>
            <a:pPr fontAlgn="base"/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    15.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Қамқоршылық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кеңестің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қызметі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оқу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жылына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арналған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жұмыс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жоспарына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сәйкес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жүзеге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асырылады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.</a:t>
            </a:r>
            <a:endParaRPr lang="ru-RU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0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31521" y="1244890"/>
            <a:ext cx="817734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Үміткерлер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Қамқоршылық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кеңесті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сайлау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және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оның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құрамы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бойынша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ұсыныстарды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қабылдау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туралы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хабарландыруда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көрсетілген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мерзімдерде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Комиссияға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мынадай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құжаттарды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ұсынады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</a:p>
          <a:p>
            <a:pPr fontAlgn="base"/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    1)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өтініш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(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еркін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түрде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);</a:t>
            </a:r>
          </a:p>
          <a:p>
            <a:pPr fontAlgn="base"/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    2)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үміткердің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жеке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басын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куәландыратын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құжаттың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көшірмесі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;</a:t>
            </a:r>
          </a:p>
          <a:p>
            <a:pPr fontAlgn="base"/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    3)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қазақ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немесе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орыс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тілдеріндегі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түйіндеме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;</a:t>
            </a:r>
          </a:p>
          <a:p>
            <a:pPr fontAlgn="base"/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    4)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білімі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туралы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құжаттың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көшірмесі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(бар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болса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);</a:t>
            </a:r>
          </a:p>
          <a:p>
            <a:pPr fontAlgn="base"/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    5)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Қазақстан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Республикасы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Бас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прокуратурасының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Құқықтық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статистика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және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арнайы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есепке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алу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комитетінің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аумақтық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бөлімшелері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берген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соттылығы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мен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сыбайлас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жемқорлық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құқық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бұзушылықтарының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жоқтығын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растайтын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құжаттар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.</a:t>
            </a:r>
          </a:p>
          <a:p>
            <a:pPr fontAlgn="base"/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   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Үміткерлер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өздерінің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кәсіби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(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немесе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қоғамдық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қызметі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туралы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қосымша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мәліметтер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ұсынады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.</a:t>
            </a:r>
            <a:endParaRPr lang="ru-RU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58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48937" y="544521"/>
            <a:ext cx="808155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Қамқоршылық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кеңестің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құрамына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</a:p>
          <a:p>
            <a:pPr fontAlgn="base"/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    1)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мектепке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дейінгі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ұйым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тәрбиеленушілерінің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ата-аналары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немесе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заңды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өкілдері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(осы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мектепке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дейінгі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ұйымның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әрбір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жастағы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топтың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тәрбиеленушілерінің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бір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ата-анасы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немесе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заңды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өкілі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 –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әрбір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жастағы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топтардың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санынан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аспайды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;</a:t>
            </a:r>
          </a:p>
          <a:p>
            <a:pPr fontAlgn="base"/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    2)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педагогикалық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еңбек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ардагерлері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(бар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болса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 – 1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адам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;</a:t>
            </a:r>
          </a:p>
          <a:p>
            <a:pPr fontAlgn="base"/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    3)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жергілікті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өкілдік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және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/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немесе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атқарушы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және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/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немесе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құқық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қорғау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органдарының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өкілдері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– 1-3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адам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;</a:t>
            </a:r>
          </a:p>
          <a:p>
            <a:pPr fontAlgn="base"/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    4)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үкіметтік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емес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(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коммерциялық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емес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ұйымдардың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өкілдері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– 1-2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адам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;</a:t>
            </a:r>
          </a:p>
          <a:p>
            <a:pPr fontAlgn="base"/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    5)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қайырымдылық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жасаушылар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және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/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немесе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меценаттар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(бар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болса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 – 1-2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адам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;</a:t>
            </a:r>
          </a:p>
          <a:p>
            <a:pPr fontAlgn="base"/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    6)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бұқаралық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ақпарат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құралдарының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өкілдері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(бар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болса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 – 1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адам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кіреді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.</a:t>
            </a:r>
          </a:p>
          <a:p>
            <a:pPr fontAlgn="base"/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    11.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Қамқоршылық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кеңес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мүшелігіне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үміткерлердің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ата-аналар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жұртшылығының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жалпы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жиналысында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іріктеуден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өткен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мектепке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дейінгі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ұйымдар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ұсынады</a:t>
            </a:r>
            <a:r>
              <a:rPr lang="ru-RU" b="0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.</a:t>
            </a:r>
            <a:endParaRPr lang="ru-RU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93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A71AC34C-1131-D029-FA5C-6BBED00D7D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8C0AC2B-864B-588A-C1A3-2A78F293DED3}"/>
              </a:ext>
            </a:extLst>
          </p:cNvPr>
          <p:cNvSpPr txBox="1"/>
          <p:nvPr/>
        </p:nvSpPr>
        <p:spPr>
          <a:xfrm>
            <a:off x="1352811" y="1339091"/>
            <a:ext cx="6735872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Күн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тәртібі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Жаңа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жылындағы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балабақша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өміріндегі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жаңа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өзгерістер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жаңалықтар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топтарға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арналған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бағдарламасы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Әдіскер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Ашимова Б.К.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2.Балабақша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тәртібі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ішкі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еңбек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тәртібі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ұйымдастыру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жұмыстары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Меңгеруші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Оразбаева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А.Қ. </a:t>
            </a:r>
          </a:p>
          <a:p>
            <a:pPr marL="257175" indent="-257175">
              <a:buFont typeface="Wingdings" panose="05000000000000000000" pitchFamily="2" charset="2"/>
              <a:buChar char="v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Қамқоршылық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кеңесін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сайлау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257175" indent="-257175"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2023-2024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жылына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МДМ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материалдық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базасының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дамуы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57175" indent="-257175">
              <a:buFont typeface="Wingdings" panose="05000000000000000000" pitchFamily="2" charset="2"/>
              <a:buChar char="v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Топтарда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балаларға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қолайлы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жағдай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жасау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бірлескен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жұмыс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«Бала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денсаулығы-біздің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қолымызда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Дәрігер:Казбекова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А. К.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4.«Мектеп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жасына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дейінгі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балалардың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дамуы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 психолог  Идрисова К.Г.</a:t>
            </a:r>
          </a:p>
        </p:txBody>
      </p:sp>
    </p:spTree>
    <p:extLst>
      <p:ext uri="{BB962C8B-B14F-4D97-AF65-F5344CB8AC3E}">
        <p14:creationId xmlns:p14="http://schemas.microsoft.com/office/powerpoint/2010/main" val="33159330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4434" y="1166947"/>
            <a:ext cx="832539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Қамқоршылық кеңеске кандидаттар тізімі</a:t>
            </a:r>
          </a:p>
          <a:p>
            <a:pPr fontAlgn="base"/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1.М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ектепке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дейінгі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ұйым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тәрбиеленушілерінің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ата-аналары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fontAlgn="base"/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Саттар Анар</a:t>
            </a:r>
          </a:p>
          <a:p>
            <a:pPr fontAlgn="base"/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Алдыбекова Рыскүл</a:t>
            </a:r>
          </a:p>
          <a:p>
            <a:pPr fontAlgn="base"/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Елеукенова Риза</a:t>
            </a:r>
          </a:p>
          <a:p>
            <a:pPr fontAlgn="base"/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Байдельдинова Саягүл</a:t>
            </a:r>
          </a:p>
          <a:p>
            <a:pPr fontAlgn="base"/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Хамзина Динагүл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педагогикалық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еңбек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ардагерлері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Махатова Р.К.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жергілікті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өкілдік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атқарушы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құқық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қорғау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органдарының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өкілдері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Шпекбаев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А.Қ.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  <a:r>
              <a:rPr lang="ru-RU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үкіметтік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емес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коммерциялық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емес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ұйымдардың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өкілдері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1-2 </a:t>
            </a:r>
            <a:r>
              <a:rPr lang="ru-RU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адам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fontAlgn="base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    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11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A71AC34C-1131-D029-FA5C-6BBED00D7D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FA067115-8E83-5DB4-44C9-7359FBD6FD0D}"/>
              </a:ext>
            </a:extLst>
          </p:cNvPr>
          <p:cNvSpPr txBox="1"/>
          <p:nvPr/>
        </p:nvSpPr>
        <p:spPr>
          <a:xfrm>
            <a:off x="2445088" y="2453640"/>
            <a:ext cx="4636196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342900">
              <a:defRPr/>
            </a:pPr>
            <a:r>
              <a:rPr lang="ru-RU" sz="21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Назарларыңызға</a:t>
            </a:r>
            <a:r>
              <a:rPr lang="ru-RU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рақмет</a:t>
            </a:r>
            <a:r>
              <a:rPr lang="ru-RU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121914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A71AC34C-1131-D029-FA5C-6BBED00D7D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1646" y="105227"/>
            <a:ext cx="4496825" cy="6525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664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t="19494" b="3302"/>
          <a:stretch/>
        </p:blipFill>
        <p:spPr>
          <a:xfrm>
            <a:off x="188376" y="0"/>
            <a:ext cx="8703124" cy="483325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t="22621" b="25479"/>
          <a:stretch/>
        </p:blipFill>
        <p:spPr>
          <a:xfrm>
            <a:off x="188376" y="4715534"/>
            <a:ext cx="8703124" cy="2142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484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8886" t="10818" r="13341" b="30981"/>
          <a:stretch/>
        </p:blipFill>
        <p:spPr>
          <a:xfrm>
            <a:off x="139337" y="496389"/>
            <a:ext cx="8808973" cy="5199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421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E60678B-0C29-A904-19C5-0E362A8DD868}"/>
              </a:ext>
            </a:extLst>
          </p:cNvPr>
          <p:cNvSpPr txBox="1"/>
          <p:nvPr/>
        </p:nvSpPr>
        <p:spPr>
          <a:xfrm>
            <a:off x="1503809" y="265880"/>
            <a:ext cx="6829817" cy="669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02406"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kk-KZ" altLang="ru-RU" sz="1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Балалардың  мектепке дейінгі  тәрбие  мен оқытудың </a:t>
            </a:r>
          </a:p>
          <a:p>
            <a:pPr indent="202406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kk-KZ" altLang="ru-RU" sz="1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үлгілік оқу бағдарламасы мазмұнын білім беру салалары бойынша  меңгеру индикаторлары</a:t>
            </a:r>
            <a:endParaRPr lang="ru-RU" alt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02406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350" dirty="0">
                <a:solidFill>
                  <a:prstClr val="black"/>
                </a:solidFill>
                <a:latin typeface="Arial" panose="020B0604020202020204" pitchFamily="34" charset="0"/>
              </a:rPr>
              <a:t>                  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8762" t="16023" r="13860" b="11029"/>
          <a:stretch/>
        </p:blipFill>
        <p:spPr>
          <a:xfrm>
            <a:off x="574767" y="827313"/>
            <a:ext cx="8225436" cy="5882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600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39" t="8419" r="-339" b="10305"/>
          <a:stretch/>
        </p:blipFill>
        <p:spPr>
          <a:xfrm>
            <a:off x="2203268" y="87086"/>
            <a:ext cx="4543437" cy="635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4610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A71AC34C-1131-D029-FA5C-6BBED00D7D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D88B707-4878-1835-BBAE-F2023F3D831C}"/>
              </a:ext>
            </a:extLst>
          </p:cNvPr>
          <p:cNvSpPr txBox="1"/>
          <p:nvPr/>
        </p:nvSpPr>
        <p:spPr>
          <a:xfrm>
            <a:off x="1280160" y="793090"/>
            <a:ext cx="7131387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Болашақ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бөбекжайында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жоба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320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орынға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арналған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Бүгінгі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таңда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233 бала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тәрбиеленуде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Болашақ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бөбекжайында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28 педагог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қызмет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атқарады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Олардың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ішінде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Жоғары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білімді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- 11,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Арнайы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орта- 17.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зерттеуші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2,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 </a:t>
            </a:r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сарапшы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Педагог-модератор – 13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санатты-2,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санатты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-2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санатсыз-4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aa-E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4590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A71AC34C-1131-D029-FA5C-6BBED00D7D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113414D-28DB-0C50-E38D-38C467E7FE65}"/>
              </a:ext>
            </a:extLst>
          </p:cNvPr>
          <p:cNvSpPr txBox="1"/>
          <p:nvPr/>
        </p:nvSpPr>
        <p:spPr>
          <a:xfrm>
            <a:off x="1280160" y="1353660"/>
            <a:ext cx="6840823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3429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kk-KZ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«Болашақ» бөбекжайында </a:t>
            </a:r>
            <a:r>
              <a:rPr lang="kk-KZ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 </a:t>
            </a:r>
            <a:r>
              <a:rPr lang="kk-KZ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топ қызмет етеді.</a:t>
            </a:r>
          </a:p>
          <a:p>
            <a:pPr algn="ctr" defTabSz="342900" fontAlgn="base">
              <a:spcBef>
                <a:spcPct val="0"/>
              </a:spcBef>
              <a:spcAft>
                <a:spcPct val="0"/>
              </a:spcAft>
              <a:defRPr/>
            </a:pPr>
            <a:endParaRPr lang="kk-KZ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3429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kk-KZ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Ерте жас тобы-  </a:t>
            </a:r>
            <a:r>
              <a:rPr lang="kk-KZ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«Қарлығаш», «Жұлдыз» – </a:t>
            </a:r>
            <a:r>
              <a:rPr lang="kk-KZ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2022ж. </a:t>
            </a:r>
            <a:endParaRPr lang="kk-KZ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3429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kk-KZ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Кіші топ- </a:t>
            </a:r>
            <a:r>
              <a:rPr lang="kk-KZ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«Балдырған», «Бөбек» – 2021 </a:t>
            </a:r>
            <a:r>
              <a:rPr lang="kk-KZ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endParaRPr lang="kk-KZ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3429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kk-KZ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Ортаңғы топ – </a:t>
            </a:r>
            <a:r>
              <a:rPr lang="kk-KZ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«Еркетай», «Балдәурен»-2020 </a:t>
            </a:r>
            <a:r>
              <a:rPr lang="kk-KZ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ж.</a:t>
            </a:r>
            <a:endParaRPr lang="kk-KZ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3429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kk-KZ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Ересек топ-  </a:t>
            </a:r>
            <a:r>
              <a:rPr lang="kk-KZ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«Айналайын», «Балапан»- 2019 </a:t>
            </a:r>
            <a:r>
              <a:rPr lang="kk-KZ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kk-KZ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defTabSz="3429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kk-KZ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Мектепалды топтар- </a:t>
            </a:r>
            <a:r>
              <a:rPr lang="kk-KZ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«Сұңқар», «Айгөлек» </a:t>
            </a:r>
            <a:endParaRPr lang="kk-KZ" sz="2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3429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kk-KZ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жылғы балалар </a:t>
            </a:r>
            <a:endParaRPr lang="kk-KZ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3429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kk-KZ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Санаторлық топ </a:t>
            </a:r>
            <a:r>
              <a:rPr lang="kk-KZ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«Ақжелек»- аралас </a:t>
            </a:r>
          </a:p>
          <a:p>
            <a:pPr algn="just" defTabSz="3429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kk-KZ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жастағы балалар.</a:t>
            </a:r>
          </a:p>
        </p:txBody>
      </p:sp>
    </p:spTree>
    <p:extLst>
      <p:ext uri="{BB962C8B-B14F-4D97-AF65-F5344CB8AC3E}">
        <p14:creationId xmlns:p14="http://schemas.microsoft.com/office/powerpoint/2010/main" val="364001655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126</TotalTime>
  <Words>359</Words>
  <Application>Microsoft Office PowerPoint</Application>
  <PresentationFormat>Экран (4:3)</PresentationFormat>
  <Paragraphs>90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Courier New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Арухан Ашимова</dc:creator>
  <cp:lastModifiedBy>Пользователь</cp:lastModifiedBy>
  <cp:revision>12</cp:revision>
  <dcterms:created xsi:type="dcterms:W3CDTF">2023-09-19T16:15:21Z</dcterms:created>
  <dcterms:modified xsi:type="dcterms:W3CDTF">2023-09-22T11:14:26Z</dcterms:modified>
</cp:coreProperties>
</file>