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1" r:id="rId4"/>
    <p:sldId id="263" r:id="rId5"/>
    <p:sldId id="260" r:id="rId6"/>
    <p:sldId id="259" r:id="rId7"/>
    <p:sldId id="258"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23.04.2024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23.04.2024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23.04.2024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1420" y="476672"/>
            <a:ext cx="7772400" cy="1780108"/>
          </a:xfrm>
        </p:spPr>
        <p:txBody>
          <a:bodyPr>
            <a:normAutofit/>
          </a:bodyPr>
          <a:lstStyle/>
          <a:p>
            <a:r>
              <a:rPr lang="ru-RU" sz="4800" b="1" i="1" dirty="0" err="1" smtClean="0">
                <a:solidFill>
                  <a:srgbClr val="FF0000"/>
                </a:solidFill>
                <a:latin typeface="Times New Roman" pitchFamily="18" charset="0"/>
                <a:cs typeface="Times New Roman" pitchFamily="18" charset="0"/>
              </a:rPr>
              <a:t>Балаларды</a:t>
            </a:r>
            <a:r>
              <a:rPr lang="kk-KZ" sz="4800" b="1" i="1" dirty="0" smtClean="0">
                <a:solidFill>
                  <a:srgbClr val="FF0000"/>
                </a:solidFill>
                <a:latin typeface="Times New Roman" pitchFamily="18" charset="0"/>
                <a:cs typeface="Times New Roman" pitchFamily="18" charset="0"/>
              </a:rPr>
              <a:t>ң дамуында Марблс тастарын қолдану</a:t>
            </a:r>
            <a:endParaRPr lang="ru-RU" sz="4800" b="1" i="1" dirty="0">
              <a:solidFill>
                <a:srgbClr val="FF0000"/>
              </a:solidFill>
              <a:latin typeface="Times New Roman" pitchFamily="18" charset="0"/>
              <a:cs typeface="Times New Roman" pitchFamily="18" charset="0"/>
            </a:endParaRPr>
          </a:p>
        </p:txBody>
      </p:sp>
      <p:pic>
        <p:nvPicPr>
          <p:cNvPr id="1026" name="Picture 2" descr="C:\Users\Админ\Desktop\d33884435532l.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546" t="12613" r="11061" b="10568"/>
          <a:stretch/>
        </p:blipFill>
        <p:spPr bwMode="auto">
          <a:xfrm>
            <a:off x="307651" y="2636913"/>
            <a:ext cx="3976317" cy="27372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4008" y="3183878"/>
            <a:ext cx="397792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31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32656"/>
            <a:ext cx="7920880" cy="3816424"/>
          </a:xfrm>
        </p:spPr>
        <p:txBody>
          <a:bodyPr>
            <a:noAutofit/>
          </a:bodyPr>
          <a:lstStyle/>
          <a:p>
            <a:pPr algn="just"/>
            <a:r>
              <a:rPr lang="ru-RU" sz="2000" b="1" dirty="0">
                <a:solidFill>
                  <a:schemeClr val="tx1"/>
                </a:solidFill>
                <a:latin typeface="Times New Roman" pitchFamily="18" charset="0"/>
                <a:cs typeface="Times New Roman" pitchFamily="18" charset="0"/>
              </a:rPr>
              <a:t>Бала </a:t>
            </a:r>
            <a:r>
              <a:rPr lang="ru-RU" sz="2000" b="1" dirty="0" err="1">
                <a:solidFill>
                  <a:schemeClr val="tx1"/>
                </a:solidFill>
                <a:latin typeface="Times New Roman" pitchFamily="18" charset="0"/>
                <a:cs typeface="Times New Roman" pitchFamily="18" charset="0"/>
              </a:rPr>
              <a:t>ойын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ойнау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арқылы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дамиды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Сондықтан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оқыту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үдерісі</a:t>
            </a:r>
            <a:r>
              <a:rPr lang="ru-RU" sz="2000" b="1" dirty="0">
                <a:solidFill>
                  <a:schemeClr val="tx1"/>
                </a:solidFill>
                <a:latin typeface="Times New Roman" pitchFamily="18" charset="0"/>
                <a:cs typeface="Times New Roman" pitchFamily="18" charset="0"/>
              </a:rPr>
              <a:t> де </a:t>
            </a:r>
            <a:r>
              <a:rPr lang="ru-RU" sz="2000" b="1" dirty="0" err="1">
                <a:solidFill>
                  <a:schemeClr val="tx1"/>
                </a:solidFill>
                <a:latin typeface="Times New Roman" pitchFamily="18" charset="0"/>
                <a:cs typeface="Times New Roman" pitchFamily="18" charset="0"/>
              </a:rPr>
              <a:t>ойынсыз</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жүзеге</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асырылмайды</a:t>
            </a:r>
            <a:r>
              <a:rPr lang="ru-RU" sz="2000" b="1" dirty="0">
                <a:solidFill>
                  <a:schemeClr val="tx1"/>
                </a:solidFill>
                <a:latin typeface="Times New Roman" pitchFamily="18" charset="0"/>
                <a:cs typeface="Times New Roman" pitchFamily="18" charset="0"/>
              </a:rPr>
              <a:t>. Бала </a:t>
            </a:r>
            <a:r>
              <a:rPr lang="ru-RU" sz="2000" b="1" dirty="0" err="1">
                <a:solidFill>
                  <a:schemeClr val="tx1"/>
                </a:solidFill>
                <a:latin typeface="Times New Roman" pitchFamily="18" charset="0"/>
                <a:cs typeface="Times New Roman" pitchFamily="18" charset="0"/>
              </a:rPr>
              <a:t>ойлау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операциялары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заттардың</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формасы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шамасы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олардың</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кеңістікте</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орналасуы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туралы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білімді</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тактильді</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сезімталдық</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сияқты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қоршаған</a:t>
            </a:r>
            <a:r>
              <a:rPr lang="ru-RU" sz="2000" b="1" dirty="0">
                <a:solidFill>
                  <a:schemeClr val="tx1"/>
                </a:solidFill>
                <a:latin typeface="Times New Roman" pitchFamily="18" charset="0"/>
                <a:cs typeface="Times New Roman" pitchFamily="18" charset="0"/>
              </a:rPr>
              <a:t> орта </a:t>
            </a:r>
            <a:r>
              <a:rPr lang="ru-RU" sz="2000" b="1" dirty="0" err="1">
                <a:solidFill>
                  <a:schemeClr val="tx1"/>
                </a:solidFill>
                <a:latin typeface="Times New Roman" pitchFamily="18" charset="0"/>
                <a:cs typeface="Times New Roman" pitchFamily="18" charset="0"/>
              </a:rPr>
              <a:t>туралы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негізгі</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мағлұматты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ойын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арқылы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қабылдайды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және</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дамытады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Баламен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жұмыс</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істеу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ойын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ойнау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динамикалық</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эмоционалды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жағымды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баланы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шаршатпайтындай</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және</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әр</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түрлі</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болуы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керек</a:t>
            </a:r>
            <a:r>
              <a:rPr lang="ru-RU" sz="2000" b="1" dirty="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Осындай</a:t>
            </a:r>
            <a:r>
              <a:rPr lang="ru-RU" sz="2000" b="1" dirty="0" smtClean="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инновациялық</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құралдардың</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бірі</a:t>
            </a:r>
            <a:r>
              <a:rPr lang="ru-RU" sz="2000" b="1" dirty="0">
                <a:solidFill>
                  <a:schemeClr val="tx1"/>
                </a:solidFill>
                <a:latin typeface="Times New Roman" pitchFamily="18" charset="0"/>
                <a:cs typeface="Times New Roman" pitchFamily="18" charset="0"/>
              </a:rPr>
              <a:t> - </a:t>
            </a:r>
            <a:r>
              <a:rPr lang="ru-RU" sz="2000" b="1" dirty="0" err="1">
                <a:solidFill>
                  <a:schemeClr val="tx1"/>
                </a:solidFill>
                <a:latin typeface="Times New Roman" pitchFamily="18" charset="0"/>
                <a:cs typeface="Times New Roman" pitchFamily="18" charset="0"/>
              </a:rPr>
              <a:t>Марблс</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тастарын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пайдалану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арқылы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ұйымдастырылған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қызмет</a:t>
            </a:r>
            <a:r>
              <a:rPr lang="ru-RU" sz="2000" b="1" dirty="0">
                <a:solidFill>
                  <a:schemeClr val="tx1"/>
                </a:solidFill>
                <a:latin typeface="Times New Roman" pitchFamily="18" charset="0"/>
                <a:cs typeface="Times New Roman" pitchFamily="18" charset="0"/>
              </a:rPr>
              <a:t>.</a:t>
            </a:r>
            <a:r>
              <a:rPr lang="ru-RU" sz="2000" b="1" dirty="0">
                <a:solidFill>
                  <a:schemeClr val="tx1"/>
                </a:solidFill>
              </a:rPr>
              <a:t/>
            </a:r>
            <a:br>
              <a:rPr lang="ru-RU" sz="2000" b="1" dirty="0">
                <a:solidFill>
                  <a:schemeClr val="tx1"/>
                </a:solidFill>
              </a:rPr>
            </a:br>
            <a:r>
              <a:rPr lang="ru-RU" sz="1600" b="1" dirty="0">
                <a:solidFill>
                  <a:srgbClr val="FF0000"/>
                </a:solidFill>
              </a:rPr>
              <a:t/>
            </a:r>
            <a:br>
              <a:rPr lang="ru-RU" sz="1600" b="1" dirty="0">
                <a:solidFill>
                  <a:srgbClr val="FF0000"/>
                </a:solidFill>
              </a:rPr>
            </a:br>
            <a:endParaRPr lang="ru-RU" sz="16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17032"/>
            <a:ext cx="382807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49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3284984"/>
            <a:ext cx="7772400" cy="1780108"/>
          </a:xfrm>
        </p:spPr>
        <p:txBody>
          <a:bodyPr>
            <a:noAutofit/>
          </a:bodyPr>
          <a:lstStyle/>
          <a:p>
            <a:pPr algn="l"/>
            <a:r>
              <a:rPr lang="ru-RU" sz="2000" b="1" dirty="0" err="1">
                <a:solidFill>
                  <a:schemeClr val="tx1"/>
                </a:solidFill>
                <a:latin typeface="Times New Roman" pitchFamily="18" charset="0"/>
                <a:cs typeface="Times New Roman" pitchFamily="18" charset="0"/>
              </a:rPr>
              <a:t>Марблс</a:t>
            </a:r>
            <a:r>
              <a:rPr lang="ru-RU" sz="2000" b="1" dirty="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бірқатар</a:t>
            </a:r>
            <a:r>
              <a:rPr lang="ru-RU" sz="2000" b="1" dirty="0" smtClean="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міндеттерді</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шешуге</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ықпал</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етеді</a:t>
            </a:r>
            <a:r>
              <a:rPr lang="ru-RU" sz="2000" b="1" dirty="0">
                <a:solidFill>
                  <a:schemeClr val="tx1"/>
                </a:solidFill>
                <a:latin typeface="Times New Roman" pitchFamily="18" charset="0"/>
                <a:cs typeface="Times New Roman" pitchFamily="18" charset="0"/>
              </a:rPr>
              <a:t>: </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сенсориканы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дамытады</a:t>
            </a:r>
            <a:r>
              <a:rPr lang="ru-RU" sz="2000" b="1" dirty="0">
                <a:solidFill>
                  <a:schemeClr val="tx1"/>
                </a:solidFill>
                <a:latin typeface="Times New Roman" pitchFamily="18" charset="0"/>
                <a:cs typeface="Times New Roman" pitchFamily="18" charset="0"/>
              </a:rPr>
              <a:t>;</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a:t>
            </a:r>
            <a:r>
              <a:rPr lang="ru-RU" sz="2000" b="1" dirty="0" err="1">
                <a:solidFill>
                  <a:schemeClr val="tx1"/>
                </a:solidFill>
                <a:latin typeface="Times New Roman" pitchFamily="18" charset="0"/>
                <a:cs typeface="Times New Roman" pitchFamily="18" charset="0"/>
              </a:rPr>
              <a:t>шама</a:t>
            </a:r>
            <a:r>
              <a:rPr lang="ru-RU" sz="2000" b="1" dirty="0">
                <a:solidFill>
                  <a:schemeClr val="tx1"/>
                </a:solidFill>
                <a:latin typeface="Times New Roman" pitchFamily="18" charset="0"/>
                <a:cs typeface="Times New Roman" pitchFamily="18" charset="0"/>
              </a:rPr>
              <a:t>, форма, </a:t>
            </a:r>
            <a:r>
              <a:rPr lang="ru-RU" sz="2000" b="1" dirty="0" err="1">
                <a:solidFill>
                  <a:schemeClr val="tx1"/>
                </a:solidFill>
                <a:latin typeface="Times New Roman" pitchFamily="18" charset="0"/>
                <a:cs typeface="Times New Roman" pitchFamily="18" charset="0"/>
              </a:rPr>
              <a:t>түс</a:t>
            </a:r>
            <a:r>
              <a:rPr lang="ru-RU" sz="2000" b="1" dirty="0">
                <a:solidFill>
                  <a:schemeClr val="tx1"/>
                </a:solidFill>
                <a:latin typeface="Times New Roman" pitchFamily="18" charset="0"/>
                <a:cs typeface="Times New Roman" pitchFamily="18" charset="0"/>
              </a:rPr>
              <a:t>, сан </a:t>
            </a:r>
            <a:r>
              <a:rPr lang="ru-RU" sz="2000" b="1" dirty="0" err="1">
                <a:solidFill>
                  <a:schemeClr val="tx1"/>
                </a:solidFill>
                <a:latin typeface="Times New Roman" pitchFamily="18" charset="0"/>
                <a:cs typeface="Times New Roman" pitchFamily="18" charset="0"/>
              </a:rPr>
              <a:t>туралы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ұғымдарды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бекітуге</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ықпал</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етеді</a:t>
            </a:r>
            <a:r>
              <a:rPr lang="ru-RU" sz="2000" b="1" dirty="0">
                <a:solidFill>
                  <a:schemeClr val="tx1"/>
                </a:solidFill>
                <a:latin typeface="Times New Roman" pitchFamily="18" charset="0"/>
                <a:cs typeface="Times New Roman" pitchFamily="18" charset="0"/>
              </a:rPr>
              <a:t>; </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a:t>
            </a:r>
            <a:r>
              <a:rPr lang="ru-RU" sz="2000" b="1" dirty="0" err="1">
                <a:solidFill>
                  <a:schemeClr val="tx1"/>
                </a:solidFill>
                <a:latin typeface="Times New Roman" pitchFamily="18" charset="0"/>
                <a:cs typeface="Times New Roman" pitchFamily="18" charset="0"/>
              </a:rPr>
              <a:t>салыстыру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жіктеу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топтастыру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белгісі</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бойынша</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кезектестіру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талдау</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іскерліктерін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дамытады</a:t>
            </a:r>
            <a:r>
              <a:rPr lang="ru-RU" sz="2000" b="1" dirty="0">
                <a:solidFill>
                  <a:schemeClr val="tx1"/>
                </a:solidFill>
                <a:latin typeface="Times New Roman" pitchFamily="18" charset="0"/>
                <a:cs typeface="Times New Roman" pitchFamily="18" charset="0"/>
              </a:rPr>
              <a:t>; </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a:t>
            </a:r>
            <a:r>
              <a:rPr lang="ru-RU" sz="2000" b="1" dirty="0" err="1">
                <a:solidFill>
                  <a:schemeClr val="tx1"/>
                </a:solidFill>
                <a:latin typeface="Times New Roman" pitchFamily="18" charset="0"/>
                <a:cs typeface="Times New Roman" pitchFamily="18" charset="0"/>
              </a:rPr>
              <a:t>реттік</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және</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сандық</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есеп</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дағдысын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дамытады</a:t>
            </a:r>
            <a:r>
              <a:rPr lang="ru-RU" sz="2000" b="1" dirty="0">
                <a:solidFill>
                  <a:schemeClr val="tx1"/>
                </a:solidFill>
                <a:latin typeface="Times New Roman" pitchFamily="18" charset="0"/>
                <a:cs typeface="Times New Roman" pitchFamily="18" charset="0"/>
              </a:rPr>
              <a:t>; </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a:t>
            </a:r>
            <a:r>
              <a:rPr lang="ru-RU" sz="2000" b="1" dirty="0" err="1">
                <a:solidFill>
                  <a:schemeClr val="tx1"/>
                </a:solidFill>
                <a:latin typeface="Times New Roman" pitchFamily="18" charset="0"/>
                <a:cs typeface="Times New Roman" pitchFamily="18" charset="0"/>
              </a:rPr>
              <a:t>ырғақ</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түстер</a:t>
            </a:r>
            <a:r>
              <a:rPr lang="ru-RU" sz="2000" b="1" dirty="0">
                <a:solidFill>
                  <a:schemeClr val="tx1"/>
                </a:solidFill>
                <a:latin typeface="Times New Roman" pitchFamily="18" charset="0"/>
                <a:cs typeface="Times New Roman" pitchFamily="18" charset="0"/>
              </a:rPr>
              <a:t>, композиция </a:t>
            </a:r>
            <a:r>
              <a:rPr lang="ru-RU" sz="2000" b="1" dirty="0" err="1">
                <a:solidFill>
                  <a:schemeClr val="tx1"/>
                </a:solidFill>
                <a:latin typeface="Times New Roman" pitchFamily="18" charset="0"/>
                <a:cs typeface="Times New Roman" pitchFamily="18" charset="0"/>
              </a:rPr>
              <a:t>сезімталдығын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дамытады</a:t>
            </a:r>
            <a:r>
              <a:rPr lang="ru-RU" sz="2000" b="1" dirty="0">
                <a:solidFill>
                  <a:schemeClr val="tx1"/>
                </a:solidFill>
                <a:latin typeface="Times New Roman" pitchFamily="18" charset="0"/>
                <a:cs typeface="Times New Roman" pitchFamily="18" charset="0"/>
              </a:rPr>
              <a:t>; </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a:t>
            </a:r>
            <a:r>
              <a:rPr lang="ru-RU" sz="2000" b="1" dirty="0" err="1">
                <a:solidFill>
                  <a:schemeClr val="tx1"/>
                </a:solidFill>
                <a:latin typeface="Times New Roman" pitchFamily="18" charset="0"/>
                <a:cs typeface="Times New Roman" pitchFamily="18" charset="0"/>
              </a:rPr>
              <a:t>кеңістікте</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қағаз</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парағында</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бағдарлаудың</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дамуына</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ықпал</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етеді</a:t>
            </a:r>
            <a:r>
              <a:rPr lang="ru-RU" sz="2000" b="1" dirty="0">
                <a:solidFill>
                  <a:schemeClr val="tx1"/>
                </a:solidFill>
                <a:latin typeface="Times New Roman" pitchFamily="18" charset="0"/>
                <a:cs typeface="Times New Roman" pitchFamily="18" charset="0"/>
              </a:rPr>
              <a:t>; </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қолдың</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ұсақ</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моторикасын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қозғалыстың</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дәлдігі</a:t>
            </a:r>
            <a:r>
              <a:rPr lang="ru-RU" sz="2000" b="1" dirty="0">
                <a:solidFill>
                  <a:schemeClr val="tx1"/>
                </a:solidFill>
                <a:latin typeface="Times New Roman" pitchFamily="18" charset="0"/>
                <a:cs typeface="Times New Roman" pitchFamily="18" charset="0"/>
              </a:rPr>
              <a:t> мен </a:t>
            </a:r>
            <a:r>
              <a:rPr lang="ru-RU" sz="2000" b="1" dirty="0" err="1">
                <a:solidFill>
                  <a:schemeClr val="tx1"/>
                </a:solidFill>
                <a:latin typeface="Times New Roman" pitchFamily="18" charset="0"/>
                <a:cs typeface="Times New Roman" pitchFamily="18" charset="0"/>
              </a:rPr>
              <a:t>өнімділігін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дамытады</a:t>
            </a:r>
            <a:r>
              <a:rPr lang="ru-RU" sz="2000" b="1" dirty="0">
                <a:solidFill>
                  <a:schemeClr val="tx1"/>
                </a:solidFill>
                <a:latin typeface="Times New Roman" pitchFamily="18" charset="0"/>
                <a:cs typeface="Times New Roman" pitchFamily="18" charset="0"/>
              </a:rPr>
              <a:t>; </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a:t>
            </a:r>
            <a:r>
              <a:rPr lang="ru-RU" sz="2000" b="1" dirty="0" err="1">
                <a:solidFill>
                  <a:schemeClr val="tx1"/>
                </a:solidFill>
                <a:latin typeface="Times New Roman" pitchFamily="18" charset="0"/>
                <a:cs typeface="Times New Roman" pitchFamily="18" charset="0"/>
              </a:rPr>
              <a:t>қиял</a:t>
            </a:r>
            <a:r>
              <a:rPr lang="ru-RU" sz="2000" b="1" dirty="0">
                <a:solidFill>
                  <a:schemeClr val="tx1"/>
                </a:solidFill>
                <a:latin typeface="Times New Roman" pitchFamily="18" charset="0"/>
                <a:cs typeface="Times New Roman" pitchFamily="18" charset="0"/>
              </a:rPr>
              <a:t> мен </a:t>
            </a:r>
            <a:r>
              <a:rPr lang="ru-RU" sz="2000" b="1" dirty="0" err="1">
                <a:solidFill>
                  <a:schemeClr val="tx1"/>
                </a:solidFill>
                <a:latin typeface="Times New Roman" pitchFamily="18" charset="0"/>
                <a:cs typeface="Times New Roman" pitchFamily="18" charset="0"/>
              </a:rPr>
              <a:t>шығармашылықтың</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дамуына</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ықпал</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етеді</a:t>
            </a:r>
            <a:r>
              <a:rPr lang="ru-RU" sz="2000" b="1" dirty="0">
                <a:solidFill>
                  <a:schemeClr val="tx1"/>
                </a:solidFill>
                <a:latin typeface="Times New Roman" pitchFamily="18" charset="0"/>
                <a:cs typeface="Times New Roman" pitchFamily="18" charset="0"/>
              </a:rPr>
              <a:t>; </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a:t>
            </a:r>
            <a:r>
              <a:rPr lang="ru-RU" sz="2000" b="1" dirty="0" err="1">
                <a:solidFill>
                  <a:schemeClr val="tx1"/>
                </a:solidFill>
                <a:latin typeface="Times New Roman" pitchFamily="18" charset="0"/>
                <a:cs typeface="Times New Roman" pitchFamily="18" charset="0"/>
              </a:rPr>
              <a:t>дербестігі</a:t>
            </a:r>
            <a:r>
              <a:rPr lang="ru-RU" sz="2000" b="1" dirty="0">
                <a:solidFill>
                  <a:schemeClr val="tx1"/>
                </a:solidFill>
                <a:latin typeface="Times New Roman" pitchFamily="18" charset="0"/>
                <a:cs typeface="Times New Roman" pitchFamily="18" charset="0"/>
              </a:rPr>
              <a:t> мен </a:t>
            </a:r>
            <a:r>
              <a:rPr lang="ru-RU" sz="2000" b="1" dirty="0" err="1">
                <a:solidFill>
                  <a:schemeClr val="tx1"/>
                </a:solidFill>
                <a:latin typeface="Times New Roman" pitchFamily="18" charset="0"/>
                <a:cs typeface="Times New Roman" pitchFamily="18" charset="0"/>
              </a:rPr>
              <a:t>бастамашылдығын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дамытуға</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ықпал</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етеді</a:t>
            </a:r>
            <a:r>
              <a:rPr lang="ru-RU" sz="2000" b="1" dirty="0">
                <a:solidFill>
                  <a:schemeClr val="tx1"/>
                </a:solidFill>
                <a:latin typeface="Times New Roman" pitchFamily="18" charset="0"/>
                <a:cs typeface="Times New Roman" pitchFamily="18" charset="0"/>
              </a:rPr>
              <a:t>.</a:t>
            </a:r>
            <a:br>
              <a:rPr lang="ru-RU" sz="2000" b="1" dirty="0">
                <a:solidFill>
                  <a:schemeClr val="tx1"/>
                </a:solidFill>
                <a:latin typeface="Times New Roman" pitchFamily="18" charset="0"/>
                <a:cs typeface="Times New Roman" pitchFamily="18" charset="0"/>
              </a:rPr>
            </a:br>
            <a:endParaRPr lang="ru-RU"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9436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Downloads\WhatsApp Image 2024-04-23 at 13.17.20.jpeg"/>
          <p:cNvPicPr>
            <a:picLocks noChangeAspect="1" noChangeArrowheads="1"/>
          </p:cNvPicPr>
          <p:nvPr/>
        </p:nvPicPr>
        <p:blipFill rotWithShape="1">
          <a:blip r:embed="rId2">
            <a:extLst>
              <a:ext uri="{28A0092B-C50C-407E-A947-70E740481C1C}">
                <a14:useLocalDpi xmlns:a14="http://schemas.microsoft.com/office/drawing/2010/main" val="0"/>
              </a:ext>
            </a:extLst>
          </a:blip>
          <a:srcRect l="35123" t="25656" r="9878" b="45455"/>
          <a:stretch/>
        </p:blipFill>
        <p:spPr bwMode="auto">
          <a:xfrm>
            <a:off x="539552" y="1484784"/>
            <a:ext cx="3255969"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a:xfrm>
            <a:off x="683568" y="404664"/>
            <a:ext cx="7772400" cy="819596"/>
          </a:xfrm>
        </p:spPr>
        <p:txBody>
          <a:bodyPr>
            <a:normAutofit/>
          </a:bodyPr>
          <a:lstStyle/>
          <a:p>
            <a:r>
              <a:rPr lang="ru-RU" sz="3200" b="1" i="1" dirty="0" err="1" smtClean="0">
                <a:solidFill>
                  <a:srgbClr val="FF0000"/>
                </a:solidFill>
                <a:latin typeface="Times New Roman" pitchFamily="18" charset="0"/>
                <a:cs typeface="Times New Roman" pitchFamily="18" charset="0"/>
              </a:rPr>
              <a:t>Нейро</a:t>
            </a:r>
            <a:r>
              <a:rPr lang="ru-RU" sz="3200" b="1" i="1" dirty="0" smtClean="0">
                <a:solidFill>
                  <a:srgbClr val="FF0000"/>
                </a:solidFill>
                <a:latin typeface="Times New Roman" pitchFamily="18" charset="0"/>
                <a:cs typeface="Times New Roman" pitchFamily="18" charset="0"/>
              </a:rPr>
              <a:t> </a:t>
            </a:r>
            <a:r>
              <a:rPr lang="ru-RU" sz="3200" b="1" i="1" dirty="0" err="1" smtClean="0">
                <a:solidFill>
                  <a:srgbClr val="FF0000"/>
                </a:solidFill>
                <a:latin typeface="Times New Roman" pitchFamily="18" charset="0"/>
                <a:cs typeface="Times New Roman" pitchFamily="18" charset="0"/>
              </a:rPr>
              <a:t>жатты</a:t>
            </a:r>
            <a:r>
              <a:rPr lang="kk-KZ" sz="3200" b="1" i="1" dirty="0" smtClean="0">
                <a:solidFill>
                  <a:srgbClr val="FF0000"/>
                </a:solidFill>
                <a:latin typeface="Times New Roman" pitchFamily="18" charset="0"/>
                <a:cs typeface="Times New Roman" pitchFamily="18" charset="0"/>
              </a:rPr>
              <a:t>ғу</a:t>
            </a:r>
            <a:endParaRPr lang="ru-RU" sz="3200" b="1" i="1" dirty="0">
              <a:solidFill>
                <a:srgbClr val="FF0000"/>
              </a:solidFill>
              <a:latin typeface="Times New Roman" pitchFamily="18" charset="0"/>
              <a:cs typeface="Times New Roman" pitchFamily="18" charset="0"/>
            </a:endParaRPr>
          </a:p>
        </p:txBody>
      </p:sp>
      <p:sp>
        <p:nvSpPr>
          <p:cNvPr id="4" name="TextBox 3"/>
          <p:cNvSpPr txBox="1"/>
          <p:nvPr/>
        </p:nvSpPr>
        <p:spPr>
          <a:xfrm>
            <a:off x="4067944" y="2351492"/>
            <a:ext cx="3888432" cy="1938992"/>
          </a:xfrm>
          <a:prstGeom prst="rect">
            <a:avLst/>
          </a:prstGeom>
          <a:noFill/>
        </p:spPr>
        <p:txBody>
          <a:bodyPr wrap="square" rtlCol="0">
            <a:spAutoFit/>
          </a:bodyPr>
          <a:lstStyle/>
          <a:p>
            <a:r>
              <a:rPr lang="kk-KZ" sz="2000" b="1" dirty="0" smtClean="0">
                <a:latin typeface="Times New Roman" pitchFamily="18" charset="0"/>
                <a:cs typeface="Times New Roman" pitchFamily="18" charset="0"/>
              </a:rPr>
              <a:t>Саусақ қозғалысы арқылы баланың тілін дамыту, қабылдауын жақсартуға мүмкіндік беру, өз өзіне деген сенімділікті арттыру, босаңсуды, шаршағанды басу.</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3102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92696"/>
            <a:ext cx="7772400" cy="671388"/>
          </a:xfrm>
        </p:spPr>
        <p:txBody>
          <a:bodyPr>
            <a:normAutofit/>
          </a:bodyPr>
          <a:lstStyle/>
          <a:p>
            <a:r>
              <a:rPr lang="kk-KZ" sz="3200" b="1" dirty="0" smtClean="0">
                <a:solidFill>
                  <a:srgbClr val="FF0000"/>
                </a:solidFill>
                <a:latin typeface="Times New Roman" pitchFamily="18" charset="0"/>
                <a:cs typeface="Times New Roman" pitchFamily="18" charset="0"/>
              </a:rPr>
              <a:t>«Ойға шабуыл»</a:t>
            </a:r>
            <a:endParaRPr lang="ru-RU" sz="3200"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883125" y="1628800"/>
            <a:ext cx="5112568" cy="4164747"/>
          </a:xfrm>
        </p:spPr>
        <p:txBody>
          <a:bodyPr>
            <a:noAutofit/>
          </a:bodyPr>
          <a:lstStyle/>
          <a:p>
            <a:pPr algn="just"/>
            <a:r>
              <a:rPr lang="kk-KZ" b="1" dirty="0" smtClean="0">
                <a:solidFill>
                  <a:schemeClr val="tx1"/>
                </a:solidFill>
                <a:latin typeface="Times New Roman" pitchFamily="18" charset="0"/>
                <a:cs typeface="Times New Roman" pitchFamily="18" charset="0"/>
              </a:rPr>
              <a:t>Шарты: Екі қатысушы қатысады. Әр қатысушы бір түстен таңдайды. </a:t>
            </a:r>
          </a:p>
          <a:p>
            <a:pPr algn="just"/>
            <a:r>
              <a:rPr lang="kk-KZ" b="1" dirty="0" smtClean="0">
                <a:solidFill>
                  <a:schemeClr val="tx1"/>
                </a:solidFill>
                <a:latin typeface="Times New Roman" pitchFamily="18" charset="0"/>
                <a:cs typeface="Times New Roman" pitchFamily="18" charset="0"/>
              </a:rPr>
              <a:t>Өз түсін  тастан бір қатарға орналастыру керек. </a:t>
            </a:r>
          </a:p>
          <a:p>
            <a:pPr algn="just"/>
            <a:r>
              <a:rPr lang="kk-KZ" b="1" dirty="0" smtClean="0">
                <a:solidFill>
                  <a:schemeClr val="tx1"/>
                </a:solidFill>
                <a:latin typeface="Times New Roman" pitchFamily="18" charset="0"/>
                <a:cs typeface="Times New Roman" pitchFamily="18" charset="0"/>
              </a:rPr>
              <a:t>Әр қатысушы кезекпен жүріп, қарсыласын ұтып алуына жол бермеу. </a:t>
            </a:r>
          </a:p>
          <a:p>
            <a:pPr algn="just"/>
            <a:r>
              <a:rPr lang="kk-KZ" b="1" dirty="0" smtClean="0">
                <a:solidFill>
                  <a:schemeClr val="tx1"/>
                </a:solidFill>
                <a:latin typeface="Times New Roman" pitchFamily="18" charset="0"/>
                <a:cs typeface="Times New Roman" pitchFamily="18" charset="0"/>
              </a:rPr>
              <a:t>Бір қатарға орналастырған қатысушы жеңімпаз атанады.</a:t>
            </a:r>
          </a:p>
          <a:p>
            <a:pPr algn="just"/>
            <a:r>
              <a:rPr lang="kk-KZ" b="1" dirty="0" smtClean="0">
                <a:solidFill>
                  <a:schemeClr val="tx1"/>
                </a:solidFill>
                <a:latin typeface="Times New Roman" pitchFamily="18" charset="0"/>
                <a:cs typeface="Times New Roman" pitchFamily="18" charset="0"/>
              </a:rPr>
              <a:t>Мақсаты: балалардың зейіні мен есте сақтау қабілетін, саусақ және қол қимылдарын үйлестіруді, логикалық ойлауын дамыту.</a:t>
            </a:r>
            <a:endParaRPr lang="ru-RU" b="1" dirty="0">
              <a:solidFill>
                <a:schemeClr val="tx1"/>
              </a:solidFill>
              <a:latin typeface="Times New Roman" pitchFamily="18" charset="0"/>
              <a:cs typeface="Times New Roman" pitchFamily="18" charset="0"/>
            </a:endParaRPr>
          </a:p>
        </p:txBody>
      </p:sp>
      <p:pic>
        <p:nvPicPr>
          <p:cNvPr id="3074" name="Picture 2" descr="C:\Users\Админ\Desktop\49035245-fd86-4ced-b246-a8c46b413a1f.jpg"/>
          <p:cNvPicPr>
            <a:picLocks noChangeAspect="1" noChangeArrowheads="1"/>
          </p:cNvPicPr>
          <p:nvPr/>
        </p:nvPicPr>
        <p:blipFill rotWithShape="1">
          <a:blip r:embed="rId2">
            <a:extLst>
              <a:ext uri="{28A0092B-C50C-407E-A947-70E740481C1C}">
                <a14:useLocalDpi xmlns:a14="http://schemas.microsoft.com/office/drawing/2010/main" val="0"/>
              </a:ext>
            </a:extLst>
          </a:blip>
          <a:srcRect l="24394" t="2728" r="29242"/>
          <a:stretch/>
        </p:blipFill>
        <p:spPr bwMode="auto">
          <a:xfrm>
            <a:off x="323528" y="1445032"/>
            <a:ext cx="3582548" cy="422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1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3351" y="620688"/>
            <a:ext cx="7772400" cy="718716"/>
          </a:xfrm>
        </p:spPr>
        <p:txBody>
          <a:bodyPr>
            <a:normAutofit/>
          </a:bodyPr>
          <a:lstStyle/>
          <a:p>
            <a:r>
              <a:rPr lang="kk-KZ" sz="3200" b="1" dirty="0" smtClean="0">
                <a:solidFill>
                  <a:srgbClr val="FF0000"/>
                </a:solidFill>
                <a:latin typeface="Times New Roman" pitchFamily="18" charset="0"/>
                <a:cs typeface="Times New Roman" pitchFamily="18" charset="0"/>
              </a:rPr>
              <a:t>«Марблс қасықтары»</a:t>
            </a:r>
            <a:endParaRPr lang="ru-RU" sz="3200"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995936" y="2564904"/>
            <a:ext cx="4824536" cy="2304256"/>
          </a:xfrm>
        </p:spPr>
        <p:txBody>
          <a:bodyPr>
            <a:normAutofit/>
          </a:bodyPr>
          <a:lstStyle/>
          <a:p>
            <a:pPr algn="just"/>
            <a:r>
              <a:rPr lang="kk-KZ" b="1" dirty="0" smtClean="0">
                <a:solidFill>
                  <a:schemeClr val="tx1"/>
                </a:solidFill>
                <a:latin typeface="Times New Roman" pitchFamily="18" charset="0"/>
                <a:cs typeface="Times New Roman" pitchFamily="18" charset="0"/>
              </a:rPr>
              <a:t>Шарты:  Марблс тастарын бір қатарға, </a:t>
            </a:r>
            <a:r>
              <a:rPr lang="kk-KZ" b="1" dirty="0">
                <a:solidFill>
                  <a:schemeClr val="tx1"/>
                </a:solidFill>
                <a:latin typeface="Times New Roman" pitchFamily="18" charset="0"/>
                <a:cs typeface="Times New Roman" pitchFamily="18" charset="0"/>
              </a:rPr>
              <a:t>түстерді </a:t>
            </a:r>
            <a:r>
              <a:rPr lang="kk-KZ" b="1" dirty="0" smtClean="0">
                <a:solidFill>
                  <a:schemeClr val="tx1"/>
                </a:solidFill>
                <a:latin typeface="Times New Roman" pitchFamily="18" charset="0"/>
                <a:cs typeface="Times New Roman" pitchFamily="18" charset="0"/>
              </a:rPr>
              <a:t>шатастырмай, бір </a:t>
            </a:r>
            <a:r>
              <a:rPr lang="kk-KZ" b="1" dirty="0">
                <a:solidFill>
                  <a:schemeClr val="tx1"/>
                </a:solidFill>
                <a:latin typeface="Times New Roman" pitchFamily="18" charset="0"/>
                <a:cs typeface="Times New Roman" pitchFamily="18" charset="0"/>
              </a:rPr>
              <a:t>түсті етіп </a:t>
            </a:r>
            <a:r>
              <a:rPr lang="kk-KZ" b="1" dirty="0" smtClean="0">
                <a:solidFill>
                  <a:schemeClr val="tx1"/>
                </a:solidFill>
                <a:latin typeface="Times New Roman" pitchFamily="18" charset="0"/>
                <a:cs typeface="Times New Roman" pitchFamily="18" charset="0"/>
              </a:rPr>
              <a:t>жинау.</a:t>
            </a:r>
          </a:p>
          <a:p>
            <a:pPr algn="just"/>
            <a:r>
              <a:rPr lang="kk-KZ" b="1" dirty="0" smtClean="0">
                <a:solidFill>
                  <a:schemeClr val="tx1"/>
                </a:solidFill>
                <a:latin typeface="Times New Roman" pitchFamily="18" charset="0"/>
                <a:cs typeface="Times New Roman" pitchFamily="18" charset="0"/>
              </a:rPr>
              <a:t>Мақсаты: Түсті есте сақтау, кеңістікті бағдарлауға,  ойлау қабілеттерін қалыптастыру.</a:t>
            </a:r>
            <a:endParaRPr lang="ru-RU" b="1" dirty="0">
              <a:solidFill>
                <a:schemeClr val="tx1"/>
              </a:solidFill>
              <a:latin typeface="Times New Roman" pitchFamily="18" charset="0"/>
              <a:cs typeface="Times New Roman" pitchFamily="18" charset="0"/>
            </a:endParaRPr>
          </a:p>
        </p:txBody>
      </p:sp>
      <p:pic>
        <p:nvPicPr>
          <p:cNvPr id="4098" name="Picture 2" descr="C:\Users\Админ\Desktop\8f946df5-44f2-4ea6-9264-156114249b1f.jpg"/>
          <p:cNvPicPr>
            <a:picLocks noChangeAspect="1" noChangeArrowheads="1"/>
          </p:cNvPicPr>
          <p:nvPr/>
        </p:nvPicPr>
        <p:blipFill rotWithShape="1">
          <a:blip r:embed="rId2">
            <a:extLst>
              <a:ext uri="{28A0092B-C50C-407E-A947-70E740481C1C}">
                <a14:useLocalDpi xmlns:a14="http://schemas.microsoft.com/office/drawing/2010/main" val="0"/>
              </a:ext>
            </a:extLst>
          </a:blip>
          <a:srcRect t="20202" r="9417" b="16768"/>
          <a:stretch/>
        </p:blipFill>
        <p:spPr bwMode="auto">
          <a:xfrm>
            <a:off x="323528" y="1556792"/>
            <a:ext cx="3494377" cy="432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772400" cy="844004"/>
          </a:xfrm>
        </p:spPr>
        <p:txBody>
          <a:bodyPr>
            <a:normAutofit/>
          </a:bodyPr>
          <a:lstStyle/>
          <a:p>
            <a:r>
              <a:rPr lang="kk-KZ" sz="3200" b="1" dirty="0" smtClean="0">
                <a:solidFill>
                  <a:srgbClr val="FF0000"/>
                </a:solidFill>
                <a:latin typeface="Times New Roman" pitchFamily="18" charset="0"/>
                <a:cs typeface="Times New Roman" pitchFamily="18" charset="0"/>
              </a:rPr>
              <a:t>«Айналмалы сиқырлы тастар»</a:t>
            </a:r>
            <a:endParaRPr lang="ru-RU" sz="3200"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139952" y="2122450"/>
            <a:ext cx="4392488" cy="2304256"/>
          </a:xfrm>
        </p:spPr>
        <p:txBody>
          <a:bodyPr>
            <a:noAutofit/>
          </a:bodyPr>
          <a:lstStyle/>
          <a:p>
            <a:pPr algn="just"/>
            <a:r>
              <a:rPr lang="kk-KZ" b="1" dirty="0" smtClean="0">
                <a:solidFill>
                  <a:schemeClr val="tx1"/>
                </a:solidFill>
                <a:latin typeface="Times New Roman" pitchFamily="18" charset="0"/>
                <a:cs typeface="Times New Roman" pitchFamily="18" charset="0"/>
              </a:rPr>
              <a:t>Шарты: Марблс тастарын айналдыру арқылы, түстеріне орай ұяшықтарына кіргізу.</a:t>
            </a:r>
          </a:p>
          <a:p>
            <a:pPr algn="just"/>
            <a:r>
              <a:rPr lang="kk-KZ" b="1" dirty="0" smtClean="0">
                <a:solidFill>
                  <a:schemeClr val="tx1"/>
                </a:solidFill>
                <a:latin typeface="Times New Roman" pitchFamily="18" charset="0"/>
                <a:cs typeface="Times New Roman" pitchFamily="18" charset="0"/>
              </a:rPr>
              <a:t>Мақсаты: балалардың зейінін, шығармашылық қиялын дамыту. Сұлулық сезімін ояту. </a:t>
            </a:r>
            <a:endParaRPr lang="ru-RU" b="1" dirty="0">
              <a:solidFill>
                <a:schemeClr val="tx1"/>
              </a:solidFill>
              <a:latin typeface="Times New Roman" pitchFamily="18" charset="0"/>
              <a:cs typeface="Times New Roman" pitchFamily="18" charset="0"/>
            </a:endParaRPr>
          </a:p>
        </p:txBody>
      </p:sp>
      <p:pic>
        <p:nvPicPr>
          <p:cNvPr id="5122" name="Picture 2" descr="C:\Users\Админ\Downloads\WhatsApp Image 2024-04-22 at 20.53.22.jpeg"/>
          <p:cNvPicPr>
            <a:picLocks noChangeAspect="1" noChangeArrowheads="1"/>
          </p:cNvPicPr>
          <p:nvPr/>
        </p:nvPicPr>
        <p:blipFill rotWithShape="1">
          <a:blip r:embed="rId2">
            <a:extLst>
              <a:ext uri="{28A0092B-C50C-407E-A947-70E740481C1C}">
                <a14:useLocalDpi xmlns:a14="http://schemas.microsoft.com/office/drawing/2010/main" val="0"/>
              </a:ext>
            </a:extLst>
          </a:blip>
          <a:srcRect l="4658" t="24848" r="7350" b="22828"/>
          <a:stretch/>
        </p:blipFill>
        <p:spPr bwMode="auto">
          <a:xfrm rot="16200000">
            <a:off x="831956" y="1480414"/>
            <a:ext cx="2715491" cy="358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9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492896"/>
            <a:ext cx="7772400" cy="844004"/>
          </a:xfrm>
        </p:spPr>
        <p:txBody>
          <a:bodyPr>
            <a:normAutofit/>
          </a:bodyPr>
          <a:lstStyle/>
          <a:p>
            <a:r>
              <a:rPr lang="kk-KZ" sz="3200" b="1" dirty="0" smtClean="0">
                <a:solidFill>
                  <a:srgbClr val="FF0000"/>
                </a:solidFill>
                <a:latin typeface="Times New Roman" pitchFamily="18" charset="0"/>
                <a:cs typeface="Times New Roman" pitchFamily="18" charset="0"/>
              </a:rPr>
              <a:t>Назарларыңызға рақмет!</a:t>
            </a:r>
            <a:endParaRPr lang="ru-RU"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1956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96</TotalTime>
  <Words>239</Words>
  <Application>Microsoft Office PowerPoint</Application>
  <PresentationFormat>Экран (4:3)</PresentationFormat>
  <Paragraphs>18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Волна</vt:lpstr>
      <vt:lpstr>Балалардың дамуында Марблс тастарын қолдану</vt:lpstr>
      <vt:lpstr>Бала ойын ойнау арқылы дамиды. Сондықтан оқыту үдерісі де ойынсыз жүзеге асырылмайды. Бала ойлау операциялары, заттардың формасы, шамасы, олардың кеңістікте орналасуы туралы білімді, тактильді сезімталдық сияқты қоршаған орта туралы негізгі мағлұматты ойын арқылы қабылдайды және дамытады. Баламен жұмыс істеу ойын ойнау, динамикалық, эмоционалды жағымды, баланы шаршатпайтындай және әр түрлі болуы керек. Осындай инновациялық құралдардың бірі - Марблс тастарын пайдалану арқылы ұйымдастырылған қызмет.  </vt:lpstr>
      <vt:lpstr>Марблс бірқатар міндеттерді шешуге ықпал етеді:  - сенсориканы дамытады; -шама, форма, түс, сан туралы  ұғымдарды бекітуге ықпал етеді;  -салыстыру, жіктеу, топтастыру, белгісі бойынша кезектестіру, талдау іскерліктерін дамытады;  -реттік және сандық есеп дағдысын дамытады;  -ырғақ, түстер, композиция сезімталдығын дамытады;  -кеңістікте, қағаз парағында бағдарлаудың дамуына ықпал етеді;  - қолдың ұсақ моторикасын, қозғалыстың дәлдігі мен өнімділігін дамытады;  -қиял мен шығармашылықтың дамуына ықпал етеді;  -дербестігі мен бастамашылдығын дамытуға ықпал етеді. </vt:lpstr>
      <vt:lpstr>Нейро жаттығу</vt:lpstr>
      <vt:lpstr>«Ойға шабуыл»</vt:lpstr>
      <vt:lpstr>«Марблс қасықтары»</vt:lpstr>
      <vt:lpstr>«Айналмалы сиқырлы тастар»</vt:lpstr>
      <vt:lpstr>Назарларыңызға рақмет!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10</cp:revision>
  <dcterms:created xsi:type="dcterms:W3CDTF">2024-04-21T18:35:39Z</dcterms:created>
  <dcterms:modified xsi:type="dcterms:W3CDTF">2024-04-23T07:36:11Z</dcterms:modified>
</cp:coreProperties>
</file>