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808" r:id="rId1"/>
  </p:sldMasterIdLst>
  <p:notesMasterIdLst>
    <p:notesMasterId r:id="rId33"/>
  </p:notesMasterIdLst>
  <p:sldIdLst>
    <p:sldId id="256" r:id="rId2"/>
    <p:sldId id="257" r:id="rId3"/>
    <p:sldId id="258" r:id="rId4"/>
    <p:sldId id="289" r:id="rId5"/>
    <p:sldId id="259" r:id="rId6"/>
    <p:sldId id="260" r:id="rId7"/>
    <p:sldId id="261" r:id="rId8"/>
    <p:sldId id="262" r:id="rId9"/>
    <p:sldId id="283" r:id="rId10"/>
    <p:sldId id="263" r:id="rId11"/>
    <p:sldId id="265" r:id="rId12"/>
    <p:sldId id="284" r:id="rId13"/>
    <p:sldId id="267" r:id="rId14"/>
    <p:sldId id="268" r:id="rId15"/>
    <p:sldId id="270" r:id="rId16"/>
    <p:sldId id="271" r:id="rId17"/>
    <p:sldId id="285" r:id="rId18"/>
    <p:sldId id="272" r:id="rId19"/>
    <p:sldId id="286" r:id="rId20"/>
    <p:sldId id="287" r:id="rId21"/>
    <p:sldId id="288" r:id="rId22"/>
    <p:sldId id="273" r:id="rId23"/>
    <p:sldId id="274" r:id="rId24"/>
    <p:sldId id="275" r:id="rId25"/>
    <p:sldId id="276" r:id="rId26"/>
    <p:sldId id="277" r:id="rId27"/>
    <p:sldId id="278" r:id="rId28"/>
    <p:sldId id="280" r:id="rId29"/>
    <p:sldId id="279" r:id="rId30"/>
    <p:sldId id="282" r:id="rId31"/>
    <p:sldId id="281" r:id="rId32"/>
  </p:sldIdLst>
  <p:sldSz cx="12192000" cy="6858000"/>
  <p:notesSz cx="6761163" cy="98821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269" autoAdjust="0"/>
  </p:normalViewPr>
  <p:slideViewPr>
    <p:cSldViewPr snapToGrid="0">
      <p:cViewPr varScale="1">
        <p:scale>
          <a:sx n="94" d="100"/>
          <a:sy n="94" d="100"/>
        </p:scale>
        <p:origin x="119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E420D-0598-476A-AB5E-0AF552AA4FEB}" type="datetimeFigureOut">
              <a:rPr lang="aa-ET" smtClean="0"/>
              <a:t>09/09/2024</a:t>
            </a:fld>
            <a:endParaRPr lang="aa-ET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35075"/>
            <a:ext cx="5929313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a-ET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55803"/>
            <a:ext cx="5408930" cy="3891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1F32A-0132-4A2C-8CB9-A0A9D8C93891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024203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5075"/>
            <a:ext cx="5929313" cy="33353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F1F32A-0132-4A2C-8CB9-A0A9D8C93891}" type="slidenum">
              <a:rPr lang="aa-ET" smtClean="0"/>
              <a:t>3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532571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5075"/>
            <a:ext cx="5929313" cy="33353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F1F32A-0132-4A2C-8CB9-A0A9D8C93891}" type="slidenum">
              <a:rPr lang="aa-ET" smtClean="0"/>
              <a:t>14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110170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5075"/>
            <a:ext cx="5929313" cy="33353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1F32A-0132-4A2C-8CB9-A0A9D8C93891}" type="slidenum">
              <a:rPr lang="aa-ET" smtClean="0"/>
              <a:t>16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803936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5075"/>
            <a:ext cx="5929313" cy="33353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1F32A-0132-4A2C-8CB9-A0A9D8C93891}" type="slidenum">
              <a:rPr lang="aa-ET" smtClean="0"/>
              <a:t>17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356898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5075"/>
            <a:ext cx="5929313" cy="33353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F1F32A-0132-4A2C-8CB9-A0A9D8C93891}" type="slidenum">
              <a:rPr lang="aa-ET" smtClean="0"/>
              <a:t>23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270036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F1F32A-0132-4A2C-8CB9-A0A9D8C93891}" type="slidenum">
              <a:rPr lang="aa-ET" smtClean="0"/>
              <a:t>25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812798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1F32A-0132-4A2C-8CB9-A0A9D8C93891}" type="slidenum">
              <a:rPr lang="aa-ET" smtClean="0"/>
              <a:t>26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51716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8738-42AF-444E-AE83-A0969B51EB06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8678-8BAC-4981-A341-C1AB38727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206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8738-42AF-444E-AE83-A0969B51EB06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8678-8BAC-4981-A341-C1AB38727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02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8738-42AF-444E-AE83-A0969B51EB06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8678-8BAC-4981-A341-C1AB38727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8738-42AF-444E-AE83-A0969B51EB06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8678-8BAC-4981-A341-C1AB38727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69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8738-42AF-444E-AE83-A0969B51EB06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8678-8BAC-4981-A341-C1AB38727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65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8738-42AF-444E-AE83-A0969B51EB06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8678-8BAC-4981-A341-C1AB38727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08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8738-42AF-444E-AE83-A0969B51EB06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8678-8BAC-4981-A341-C1AB38727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72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8738-42AF-444E-AE83-A0969B51EB06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8678-8BAC-4981-A341-C1AB38727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47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8738-42AF-444E-AE83-A0969B51EB06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8678-8BAC-4981-A341-C1AB38727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25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8738-42AF-444E-AE83-A0969B51EB06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8678-8BAC-4981-A341-C1AB38727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41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8738-42AF-444E-AE83-A0969B51EB06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8678-8BAC-4981-A341-C1AB38727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32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88738-42AF-444E-AE83-A0969B51EB06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68678-8BAC-4981-A341-C1AB38727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00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4FBE965-75E8-8A95-E3EC-993130B6D4AE}"/>
              </a:ext>
            </a:extLst>
          </p:cNvPr>
          <p:cNvSpPr txBox="1"/>
          <p:nvPr/>
        </p:nvSpPr>
        <p:spPr>
          <a:xfrm>
            <a:off x="1817411" y="2244954"/>
            <a:ext cx="866216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№ 1 педагогикалық кеңес</a:t>
            </a:r>
          </a:p>
          <a:p>
            <a:pPr algn="ctr"/>
            <a:r>
              <a:rPr lang="kk-KZ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«МДҰ жаңа 2024-2025 оқу жылының</a:t>
            </a:r>
          </a:p>
          <a:p>
            <a:pPr algn="ctr"/>
            <a:r>
              <a:rPr lang="kk-KZ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тәрбиелеу мен оқыту жұмысын </a:t>
            </a:r>
          </a:p>
          <a:p>
            <a:pPr algn="ctr"/>
            <a:r>
              <a:rPr lang="kk-KZ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ұйымдастырудың негізгі бағыттары» </a:t>
            </a:r>
          </a:p>
          <a:p>
            <a:pPr algn="ctr"/>
            <a:endParaRPr lang="kk-KZ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918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E051E7C4-8285-E4CC-2AFD-764113569C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652445"/>
              </p:ext>
            </p:extLst>
          </p:nvPr>
        </p:nvGraphicFramePr>
        <p:xfrm>
          <a:off x="789141" y="244157"/>
          <a:ext cx="10584492" cy="5974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60438">
                  <a:extLst>
                    <a:ext uri="{9D8B030D-6E8A-4147-A177-3AD203B41FA5}">
                      <a16:colId xmlns:a16="http://schemas.microsoft.com/office/drawing/2014/main" xmlns="" val="982063780"/>
                    </a:ext>
                  </a:extLst>
                </a:gridCol>
                <a:gridCol w="1311362">
                  <a:extLst>
                    <a:ext uri="{9D8B030D-6E8A-4147-A177-3AD203B41FA5}">
                      <a16:colId xmlns:a16="http://schemas.microsoft.com/office/drawing/2014/main" xmlns="" val="1971166964"/>
                    </a:ext>
                  </a:extLst>
                </a:gridCol>
                <a:gridCol w="2112692">
                  <a:extLst>
                    <a:ext uri="{9D8B030D-6E8A-4147-A177-3AD203B41FA5}">
                      <a16:colId xmlns:a16="http://schemas.microsoft.com/office/drawing/2014/main" xmlns="" val="2149711344"/>
                    </a:ext>
                  </a:extLst>
                </a:gridCol>
              </a:tblGrid>
              <a:tr h="5862181"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Әдістемелік кеңестер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 отырыс 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Білім беру ұйымдарында білім беру үдерісінің жаңа және қолданыстағы технологиялар, әдістер, құралдар нысандарын енгізу және жетілдіру жөніндегі жұмыстарды ұйымдастыру;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Шығармашылық топтардың жұмыс жоспары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 отырыс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Clr>
                          <a:srgbClr val="000000"/>
                        </a:buClr>
                        <a:buFont typeface="+mj-lt"/>
                        <a:buAutoNum type="arabicPeriod"/>
                      </a:pPr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Аттестация материалдарын талдау, әдістемелік  нұсқауларды бекіту</a:t>
                      </a:r>
                    </a:p>
                    <a:p>
                      <a:pPr algn="ctr"/>
                      <a:r>
                        <a:rPr lang="kk-KZ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 отырыс</a:t>
                      </a:r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00880" algn="l"/>
                        </a:tabLst>
                      </a:pPr>
                      <a:r>
                        <a:rPr lang="kk-KZ" sz="1400" b="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Тақырыбы «Мектепке дейінгі балалардың танымдық қабілетін зерттеу әрекеті арқылы дамыту»</a:t>
                      </a:r>
                      <a:endParaRPr lang="ru-RU" sz="1400" b="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00880" algn="l"/>
                        </a:tabLst>
                      </a:pPr>
                      <a:r>
                        <a:rPr lang="kk-KZ" sz="1400" b="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.Мектепке дейінгі балалардың танымдық қабілетін зерттеу әрекеті арқылы дамыту (кеңес)</a:t>
                      </a:r>
                      <a:endParaRPr lang="ru-RU" sz="1400" b="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00880" algn="l"/>
                        </a:tabLst>
                      </a:pPr>
                      <a:r>
                        <a:rPr lang="kk-KZ" sz="1400" b="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2.Мектеп жасына дейінгі балалардың тәжірибелік - эксперименттік қызметі (жұмыс тәжірибесінен)</a:t>
                      </a:r>
                      <a:endParaRPr lang="ru-RU" sz="1400" b="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00880" algn="l"/>
                        </a:tabLst>
                      </a:pPr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3.Балалардың білім деңгейлерінің, үлгерімі сапа мониторингісі</a:t>
                      </a:r>
                      <a:r>
                        <a:rPr lang="kk-KZ" sz="1400" b="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(аралық)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00880" algn="l"/>
                        </a:tabLst>
                      </a:pPr>
                      <a:r>
                        <a:rPr lang="kk-KZ" sz="1400" b="1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№4 отырыс</a:t>
                      </a:r>
                      <a:endParaRPr lang="ru-RU" sz="1400" b="1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00880" algn="l"/>
                        </a:tabLst>
                      </a:pPr>
                      <a:r>
                        <a:rPr lang="kk-KZ" sz="1400" b="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Тақырыбы: «2024 -2025 оқу жылына балабақшадағы  әдістемелік кеңес жұмыстарының қорытындысы»</a:t>
                      </a:r>
                      <a:endParaRPr lang="ru-RU" sz="1400" b="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kk-KZ" sz="1400" b="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.2024 -2025 оқу жылына балабақшадағы  әдістемелік бірлестік жұмыстары туралы есеп.</a:t>
                      </a:r>
                      <a:endParaRPr lang="ru-RU" sz="1400" b="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00880" algn="l"/>
                        </a:tabLst>
                      </a:pPr>
                      <a:r>
                        <a:rPr lang="kk-KZ" sz="1400" b="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2.Балалардың  білімі, біліктіліктері және дағдылары бойынша қортынды мониторингінің нәтижелері.  </a:t>
                      </a:r>
                      <a:endParaRPr lang="ru-RU" sz="1400" b="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00880" algn="l"/>
                        </a:tabLst>
                      </a:pPr>
                      <a:r>
                        <a:rPr lang="kk-KZ" sz="1400" b="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3.Жазғы сауықтандыру жұмыстарына дайындық.  Жазғы кезеңге атқарылатын жұмыстардың тақырыптық жоспарын бекіту.  Талқылау, ұсыныстар.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қазан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желтоқсан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ақпан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мамыр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Әдіскер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Ашимова Б.К.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Шығармашылық топ жетекшілері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Әдіскер</a:t>
                      </a: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Ашимова Б. К.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 мұғалімдері, тәрбиешілер</a:t>
                      </a:r>
                    </a:p>
                    <a:p>
                      <a:pPr algn="ctr"/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Әдіскер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Ашимова Б.К.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Шығармашылық топ жетекшілері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283303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088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E273E346-7231-1994-4895-54D61A009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92140"/>
              </p:ext>
            </p:extLst>
          </p:nvPr>
        </p:nvGraphicFramePr>
        <p:xfrm>
          <a:off x="613774" y="516305"/>
          <a:ext cx="11223322" cy="6084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4175">
                  <a:extLst>
                    <a:ext uri="{9D8B030D-6E8A-4147-A177-3AD203B41FA5}">
                      <a16:colId xmlns:a16="http://schemas.microsoft.com/office/drawing/2014/main" xmlns="" val="686438340"/>
                    </a:ext>
                  </a:extLst>
                </a:gridCol>
                <a:gridCol w="3614569">
                  <a:extLst>
                    <a:ext uri="{9D8B030D-6E8A-4147-A177-3AD203B41FA5}">
                      <a16:colId xmlns:a16="http://schemas.microsoft.com/office/drawing/2014/main" xmlns="" val="1819709405"/>
                    </a:ext>
                  </a:extLst>
                </a:gridCol>
                <a:gridCol w="2141510">
                  <a:extLst>
                    <a:ext uri="{9D8B030D-6E8A-4147-A177-3AD203B41FA5}">
                      <a16:colId xmlns:a16="http://schemas.microsoft.com/office/drawing/2014/main" xmlns="" val="3526742156"/>
                    </a:ext>
                  </a:extLst>
                </a:gridCol>
                <a:gridCol w="2351947">
                  <a:extLst>
                    <a:ext uri="{9D8B030D-6E8A-4147-A177-3AD203B41FA5}">
                      <a16:colId xmlns:a16="http://schemas.microsoft.com/office/drawing/2014/main" xmlns="" val="3589049910"/>
                    </a:ext>
                  </a:extLst>
                </a:gridCol>
                <a:gridCol w="2521121">
                  <a:extLst>
                    <a:ext uri="{9D8B030D-6E8A-4147-A177-3AD203B41FA5}">
                      <a16:colId xmlns:a16="http://schemas.microsoft.com/office/drawing/2014/main" xmlns="" val="3421726491"/>
                    </a:ext>
                  </a:extLst>
                </a:gridCol>
              </a:tblGrid>
              <a:tr h="6073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«Балабақшадағы оқу – тәрбиелік үдерістерді ұйымдастыру және жобалау»</a:t>
                      </a:r>
                      <a:r>
                        <a:rPr lang="kk-KZ" sz="11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қыркүйек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Ашимова Б. К.</a:t>
                      </a:r>
                      <a:r>
                        <a:rPr lang="kk-KZ" sz="11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Кеңес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19327292"/>
                  </a:ext>
                </a:extLst>
              </a:tr>
              <a:tr h="463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«Ұлттық салт-дәстүр тәрбиенің көзі! </a:t>
                      </a:r>
                      <a:endParaRPr lang="ru-RU" sz="11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қазан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Смагулова Г. А.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Кенжалина Ж.Б.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</a:t>
                      </a: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-практикум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98180233"/>
                  </a:ext>
                </a:extLst>
              </a:tr>
              <a:tr h="634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Мектепке дейінгі тәрбиелеу мен оқытудағы жасанды интеллект технологиялары</a:t>
                      </a:r>
                      <a:endParaRPr lang="ru-RU" sz="11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қараша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Ашимова Б. К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Кусаинова Н. Д.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Семинар-практикум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18911581"/>
                  </a:ext>
                </a:extLst>
              </a:tr>
              <a:tr h="429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Балабақшада құм терапиясын қолданудың маңызы</a:t>
                      </a:r>
                      <a:endParaRPr lang="ru-RU" sz="11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қараша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Сагынтаева К. Ж.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Семинар-практикум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19590021"/>
                  </a:ext>
                </a:extLst>
              </a:tr>
              <a:tr h="610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"Мектеп жасына дейінгі балаларды экологиялық тәрбиелеудегі ойын технологиялары"</a:t>
                      </a:r>
                      <a:endParaRPr lang="ru-RU" sz="11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желтоқсан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Маханова Г. М.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Бейсенова Р.А.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Шебер </a:t>
                      </a: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45142513"/>
                  </a:ext>
                </a:extLst>
              </a:tr>
              <a:tr h="610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"Балалар эксперименті-мектеп жасына дейінгі балалардың іздеу-зерттеу қызметінің негізі"</a:t>
                      </a:r>
                      <a:endParaRPr lang="ru-RU" sz="11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қаңтар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Шокумова А. М.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Семинар-практикум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43199983"/>
                  </a:ext>
                </a:extLst>
              </a:tr>
              <a:tr h="816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«Мектеп жасына дейінгі балалардың танымдық және зияткерлік дағдыларын асық ойындар арқылы дамыту»</a:t>
                      </a:r>
                      <a:endParaRPr lang="ru-RU" sz="11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ақпан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Тасбулатова К. К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Сыздыкова Л. А.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Семинар-практикум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61449662"/>
                  </a:ext>
                </a:extLst>
              </a:tr>
              <a:tr h="6525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«Мектеп жасына дейінгі балалардың танымдық үрдістерін ойын арқылы дамыту»</a:t>
                      </a:r>
                      <a:endParaRPr lang="ru-RU" sz="11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наурыз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Бекарыстанова Б.С.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Семинар-практикум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07348341"/>
                  </a:ext>
                </a:extLst>
              </a:tr>
              <a:tr h="458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b="1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Мектепке дейінгі дайындықта мнемокестелерді қолдану</a:t>
                      </a:r>
                      <a:endParaRPr lang="ru-RU" sz="11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сәуір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Дюсекеева М. М.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Зархум Т.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Шебер</a:t>
                      </a: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76299820"/>
                  </a:ext>
                </a:extLst>
              </a:tr>
              <a:tr h="801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kern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Мектеп</a:t>
                      </a:r>
                      <a:r>
                        <a:rPr lang="ru-RU" sz="1200" b="1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жасына</a:t>
                      </a:r>
                      <a:r>
                        <a:rPr lang="ru-RU" sz="1200" b="1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дейінгі</a:t>
                      </a:r>
                      <a:r>
                        <a:rPr lang="kk-KZ" sz="1200" b="1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200" b="1" kern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балалардың</a:t>
                      </a:r>
                      <a:r>
                        <a:rPr lang="ru-RU" sz="1200" b="1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дамуына</a:t>
                      </a:r>
                      <a:r>
                        <a:rPr lang="ru-RU" sz="1200" b="1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мониторинг </a:t>
                      </a:r>
                      <a:r>
                        <a:rPr lang="ru-RU" sz="1200" b="1" kern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жүргізу</a:t>
                      </a:r>
                      <a:r>
                        <a:rPr lang="ru-RU" sz="1200" b="1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200" b="1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әдістемелік</a:t>
                      </a:r>
                      <a:r>
                        <a:rPr lang="ru-RU" sz="1200" b="1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ұсынымдар</a:t>
                      </a:r>
                      <a:endParaRPr lang="ru-RU" sz="11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қыркүйек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</a:t>
                      </a: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мыр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Ашимова Б. К..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Сауалнама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Мониторинг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1948417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5969B85D-01FD-1313-1854-2E2D6D699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197" y="168127"/>
            <a:ext cx="3640964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1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Тәрбиешілерге кеңес</a:t>
            </a:r>
            <a:endParaRPr lang="ru-RU" alt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35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67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E273E346-7231-1994-4895-54D61A009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797809"/>
              </p:ext>
            </p:extLst>
          </p:nvPr>
        </p:nvGraphicFramePr>
        <p:xfrm>
          <a:off x="651353" y="977031"/>
          <a:ext cx="10747331" cy="55490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8976">
                  <a:extLst>
                    <a:ext uri="{9D8B030D-6E8A-4147-A177-3AD203B41FA5}">
                      <a16:colId xmlns:a16="http://schemas.microsoft.com/office/drawing/2014/main" xmlns="" val="686438340"/>
                    </a:ext>
                  </a:extLst>
                </a:gridCol>
                <a:gridCol w="3461272">
                  <a:extLst>
                    <a:ext uri="{9D8B030D-6E8A-4147-A177-3AD203B41FA5}">
                      <a16:colId xmlns:a16="http://schemas.microsoft.com/office/drawing/2014/main" xmlns="" val="1819709405"/>
                    </a:ext>
                  </a:extLst>
                </a:gridCol>
                <a:gridCol w="2050687">
                  <a:extLst>
                    <a:ext uri="{9D8B030D-6E8A-4147-A177-3AD203B41FA5}">
                      <a16:colId xmlns:a16="http://schemas.microsoft.com/office/drawing/2014/main" xmlns="" val="3526742156"/>
                    </a:ext>
                  </a:extLst>
                </a:gridCol>
                <a:gridCol w="2252198">
                  <a:extLst>
                    <a:ext uri="{9D8B030D-6E8A-4147-A177-3AD203B41FA5}">
                      <a16:colId xmlns:a16="http://schemas.microsoft.com/office/drawing/2014/main" xmlns="" val="3589049910"/>
                    </a:ext>
                  </a:extLst>
                </a:gridCol>
                <a:gridCol w="2414198">
                  <a:extLst>
                    <a:ext uri="{9D8B030D-6E8A-4147-A177-3AD203B41FA5}">
                      <a16:colId xmlns:a16="http://schemas.microsoft.com/office/drawing/2014/main" xmlns="" val="3421726491"/>
                    </a:ext>
                  </a:extLst>
                </a:gridCol>
              </a:tblGrid>
              <a:tr h="3280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19327292"/>
                  </a:ext>
                </a:extLst>
              </a:tr>
              <a:tr h="546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«Ұлттық салт-дәстүр тәрбиенің көзі! 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қазан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Смагулова Г. А.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Кенжалина Ж.Б.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</a:t>
                      </a: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-практикум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98180233"/>
                  </a:ext>
                </a:extLst>
              </a:tr>
              <a:tr h="748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Мектепке дейінгі тәрбиелеу мен оқытудағы жасанды интеллект технологиялары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қараша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Ашимова Б. К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Кусаинова Н. Д.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Семинар-практикум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18911581"/>
                  </a:ext>
                </a:extLst>
              </a:tr>
              <a:tr h="507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Балабақшада құм терапиясын қолданудың маңызы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қараша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Сагынтаева К. Ж.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Семинар-практикум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19590021"/>
                  </a:ext>
                </a:extLst>
              </a:tr>
              <a:tr h="70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"Мектеп жасына дейінгі балаларды экологиялық тәрбиелеудегі ойын технологиялары"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желтоқсан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Маханова Г. М.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Бейсенова Р.А.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Шебер </a:t>
                      </a:r>
                      <a:r>
                        <a:rPr lang="en-US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45142513"/>
                  </a:ext>
                </a:extLst>
              </a:tr>
              <a:tr h="70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"Балалар эксперименті-мектеп жасына дейінгі балалардың іздеу-зерттеу қызметінің негізі"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қаңтар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Шокумова А. М.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Семинар-практикум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43199983"/>
                  </a:ext>
                </a:extLst>
              </a:tr>
              <a:tr h="70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«Мектеп жасына дейінгі балалардың танымдық және зияткерлік дағдыларын асық ойындар арқылы дамыту»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ақпан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Тасбулатова К. К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Сыздыкова Л. А.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Семинар-практикум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61449662"/>
                  </a:ext>
                </a:extLst>
              </a:tr>
              <a:tr h="7590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«Мектеп жасына дейінгі балалардың танымдық үрдістерін ойын арқылы дамыту»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наурыз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Бекарыстанова Б.С.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Семинар-практикум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07348341"/>
                  </a:ext>
                </a:extLst>
              </a:tr>
              <a:tr h="5405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Мектепке дейінгі дайындықта мнемокестелерді қолдану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сәуір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Дюсекеева М. М.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Зархум Т.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Шебер</a:t>
                      </a:r>
                      <a:r>
                        <a:rPr lang="en-US" sz="12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7629982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5969B85D-01FD-1313-1854-2E2D6D699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359" y="627797"/>
            <a:ext cx="5599522" cy="540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7000"/>
              </a:lnSpc>
            </a:pPr>
            <a:r>
              <a:rPr lang="kk-KZ" sz="16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Шебер-сынып, семинар, семинар-практикум</a:t>
            </a:r>
            <a:endParaRPr lang="ru-RU" sz="1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35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28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30E0B22B-4DF1-47FD-581B-6063884FC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003129"/>
              </p:ext>
            </p:extLst>
          </p:nvPr>
        </p:nvGraphicFramePr>
        <p:xfrm>
          <a:off x="638828" y="824118"/>
          <a:ext cx="11160690" cy="59148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29834">
                  <a:extLst>
                    <a:ext uri="{9D8B030D-6E8A-4147-A177-3AD203B41FA5}">
                      <a16:colId xmlns:a16="http://schemas.microsoft.com/office/drawing/2014/main" xmlns="" val="3911686160"/>
                    </a:ext>
                  </a:extLst>
                </a:gridCol>
                <a:gridCol w="2986164">
                  <a:extLst>
                    <a:ext uri="{9D8B030D-6E8A-4147-A177-3AD203B41FA5}">
                      <a16:colId xmlns:a16="http://schemas.microsoft.com/office/drawing/2014/main" xmlns="" val="171673034"/>
                    </a:ext>
                  </a:extLst>
                </a:gridCol>
                <a:gridCol w="2043631">
                  <a:extLst>
                    <a:ext uri="{9D8B030D-6E8A-4147-A177-3AD203B41FA5}">
                      <a16:colId xmlns:a16="http://schemas.microsoft.com/office/drawing/2014/main" xmlns="" val="2000742567"/>
                    </a:ext>
                  </a:extLst>
                </a:gridCol>
                <a:gridCol w="5501061">
                  <a:extLst>
                    <a:ext uri="{9D8B030D-6E8A-4147-A177-3AD203B41FA5}">
                      <a16:colId xmlns:a16="http://schemas.microsoft.com/office/drawing/2014/main" xmlns="" val="449938015"/>
                    </a:ext>
                  </a:extLst>
                </a:gridCol>
              </a:tblGrid>
              <a:tr h="700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№п/п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Пәні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мерзімі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Педагог, тәрбиешінің аты-жөні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809378520"/>
                  </a:ext>
                </a:extLst>
              </a:tr>
              <a:tr h="2005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 білімін жетілдіру тақырыбы бойынша (шебер-сынып)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Қараша 2 апта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Смагулова Г.А.,Шокумова А.М., 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Есентаева Ж.К., Жусупова М.Д, 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Боранбай.А. Ж  Рыскулова А.Б., Сағынтаева К.Ж,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Джунуспекова Г.Р.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50931337"/>
                  </a:ext>
                </a:extLst>
              </a:tr>
              <a:tr h="17765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Ойын технологиясы 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Қараша 4 апта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Маханова Г.М., Бекарыстанова Б. С.,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Бейсенова Р.А. Тасимова Н. К. 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Иманова Б. Н., Райымбек Ж.,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Дюсекеева М. М., Утепова Ж. М. Кусаинова Н. Д.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76884287"/>
                  </a:ext>
                </a:extLst>
              </a:tr>
              <a:tr h="14326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Пән мұғалімдері 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Қаңтар 4 апта 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Сыздыкова Л.А., А.Тасбулатова Қ.К., Асаинова Г.Х.,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Тасимова Н. К.,</a:t>
                      </a:r>
                      <a:r>
                        <a:rPr lang="ru-RU" sz="1400" b="1" kern="1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Идрисова Қ.Г., Зархум Т., 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Кенжалина Ж. Б., Абильдинова М. А.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7161581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25F3C3A5-CD67-A3C6-D692-88C4A21E3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709" y="477870"/>
            <a:ext cx="7386317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1.4</a:t>
            </a:r>
            <a:r>
              <a:rPr lang="kk-KZ" alt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Ұйымдастырылған іс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alt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әрекеттері, әдістемелік апта, шебер- сынып</a:t>
            </a:r>
            <a:endParaRPr lang="kk-KZ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100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4FEEF204-0E78-7FCF-C547-495336B7FC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251280"/>
              </p:ext>
            </p:extLst>
          </p:nvPr>
        </p:nvGraphicFramePr>
        <p:xfrm>
          <a:off x="688933" y="964502"/>
          <a:ext cx="10772382" cy="58934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71428">
                  <a:extLst>
                    <a:ext uri="{9D8B030D-6E8A-4147-A177-3AD203B41FA5}">
                      <a16:colId xmlns:a16="http://schemas.microsoft.com/office/drawing/2014/main" xmlns="" val="1909565076"/>
                    </a:ext>
                  </a:extLst>
                </a:gridCol>
                <a:gridCol w="5615277">
                  <a:extLst>
                    <a:ext uri="{9D8B030D-6E8A-4147-A177-3AD203B41FA5}">
                      <a16:colId xmlns:a16="http://schemas.microsoft.com/office/drawing/2014/main" xmlns="" val="3504675271"/>
                    </a:ext>
                  </a:extLst>
                </a:gridCol>
                <a:gridCol w="2094512">
                  <a:extLst>
                    <a:ext uri="{9D8B030D-6E8A-4147-A177-3AD203B41FA5}">
                      <a16:colId xmlns:a16="http://schemas.microsoft.com/office/drawing/2014/main" xmlns="" val="2069983247"/>
                    </a:ext>
                  </a:extLst>
                </a:gridCol>
                <a:gridCol w="2391165">
                  <a:extLst>
                    <a:ext uri="{9D8B030D-6E8A-4147-A177-3AD203B41FA5}">
                      <a16:colId xmlns:a16="http://schemas.microsoft.com/office/drawing/2014/main" xmlns="" val="2962133614"/>
                    </a:ext>
                  </a:extLst>
                </a:gridCol>
              </a:tblGrid>
              <a:tr h="3759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 мазмұны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мерзімі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Жауапты 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88340938"/>
                  </a:ext>
                </a:extLst>
              </a:tr>
              <a:tr h="11664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Тәлімгерлерді анықтау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Кенжалина Жұлдыз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Бейсенова Р. А. 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Райымбек Ж</a:t>
                      </a: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 бойы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Абильдинова М.А.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Смагулова Г. А.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Сагынтаева К. Ж.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78532489"/>
                  </a:ext>
                </a:extLst>
              </a:tr>
              <a:tr h="514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Тәлімгерлер кеңесі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Ай сайын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Әдіскер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93013670"/>
                  </a:ext>
                </a:extLst>
              </a:tr>
              <a:tr h="77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Педагогикалық үрдісті әдістемелік дұрыс құрып,  өткізуге көмек көрсету. 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 бойы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Тәлімгерлер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3381063"/>
                  </a:ext>
                </a:extLst>
              </a:tr>
              <a:tr h="77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Тәрбиелік білім беретін жұмысты ж</a:t>
                      </a:r>
                      <a:r>
                        <a:rPr lang="ru-RU" sz="140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оспарлауда</a:t>
                      </a:r>
                      <a:r>
                        <a:rPr lang="ru-RU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көмек</a:t>
                      </a: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тесу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 бойы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Тәлімгерлер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50542404"/>
                  </a:ext>
                </a:extLst>
              </a:tr>
              <a:tr h="3759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Педагогикалық үрдіске өзара қатысу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Айына бір рет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Тәлімгерлер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39762620"/>
                  </a:ext>
                </a:extLst>
              </a:tr>
              <a:tr h="77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Топ ішін, учаскені безендіруге, дамыту ортасын құруға көмек көрсету. 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 бойы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Тәлімгерлер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10455806"/>
                  </a:ext>
                </a:extLst>
              </a:tr>
              <a:tr h="77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Өз білімін жетілдіру </a:t>
                      </a:r>
                      <a:r>
                        <a:rPr lang="ru-RU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үшiн әдiстемелiк әдебиеттiң жаңа өнiмдерiн таңдапалу</a:t>
                      </a: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ғ</a:t>
                      </a:r>
                      <a:r>
                        <a:rPr lang="ru-RU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 </a:t>
                      </a: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көмектесу.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 бойы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Тәлімгерлер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73194490"/>
                  </a:ext>
                </a:extLst>
              </a:tr>
              <a:tr h="3759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Тәлімгерлік бойынша есеп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 соңында</a:t>
                      </a:r>
                      <a:endParaRPr lang="ru-RU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Тәлімгерлер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351078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C38002B9-0A56-D11F-F6E0-D8B527BF8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280" y="579991"/>
            <a:ext cx="542962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kk-KZ" alt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alt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alt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Тәлімгерлік бойынша жұмысты ұйымдастыру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35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987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DF3D5FC3-5466-F50D-71D0-BC2E31CD3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673406"/>
              </p:ext>
            </p:extLst>
          </p:nvPr>
        </p:nvGraphicFramePr>
        <p:xfrm>
          <a:off x="739037" y="683268"/>
          <a:ext cx="10772382" cy="61747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7085">
                  <a:extLst>
                    <a:ext uri="{9D8B030D-6E8A-4147-A177-3AD203B41FA5}">
                      <a16:colId xmlns:a16="http://schemas.microsoft.com/office/drawing/2014/main" xmlns="" val="1033658848"/>
                    </a:ext>
                  </a:extLst>
                </a:gridCol>
                <a:gridCol w="3849656">
                  <a:extLst>
                    <a:ext uri="{9D8B030D-6E8A-4147-A177-3AD203B41FA5}">
                      <a16:colId xmlns:a16="http://schemas.microsoft.com/office/drawing/2014/main" xmlns="" val="2993314215"/>
                    </a:ext>
                  </a:extLst>
                </a:gridCol>
                <a:gridCol w="2831218">
                  <a:extLst>
                    <a:ext uri="{9D8B030D-6E8A-4147-A177-3AD203B41FA5}">
                      <a16:colId xmlns:a16="http://schemas.microsoft.com/office/drawing/2014/main" xmlns="" val="2132405250"/>
                    </a:ext>
                  </a:extLst>
                </a:gridCol>
                <a:gridCol w="2914423">
                  <a:extLst>
                    <a:ext uri="{9D8B030D-6E8A-4147-A177-3AD203B41FA5}">
                      <a16:colId xmlns:a16="http://schemas.microsoft.com/office/drawing/2014/main" xmlns="" val="124243335"/>
                    </a:ext>
                  </a:extLst>
                </a:gridCol>
              </a:tblGrid>
              <a:tr h="863912">
                <a:tc>
                  <a:txBody>
                    <a:bodyPr/>
                    <a:lstStyle/>
                    <a:p>
                      <a:pPr marL="270510" algn="just">
                        <a:tabLst>
                          <a:tab pos="255905" algn="l"/>
                        </a:tabLs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201295" algn="just">
                        <a:tabLst>
                          <a:tab pos="255905" algn="l"/>
                        </a:tabLs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Тақырыбы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95300" algn="just">
                        <a:tabLst>
                          <a:tab pos="255905" algn="l"/>
                        </a:tabLs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мерзімі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95300" algn="just">
                        <a:tabLst>
                          <a:tab pos="255905" algn="l"/>
                        </a:tabLs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жауапты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117119368"/>
                  </a:ext>
                </a:extLst>
              </a:tr>
              <a:tr h="1462799">
                <a:tc>
                  <a:txBody>
                    <a:bodyPr/>
                    <a:lstStyle/>
                    <a:p>
                      <a:pPr marL="27051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55905" algn="l"/>
                        </a:tabLst>
                      </a:pPr>
                      <a:r>
                        <a:rPr lang="kk-KZ" sz="20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aa-ET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36525" indent="-6477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6355" algn="l"/>
                        </a:tabLst>
                      </a:pPr>
                      <a:r>
                        <a:rPr lang="kk-KZ" sz="20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«Денсаулық әліппесі»</a:t>
                      </a:r>
                      <a:endParaRPr lang="aa-ET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953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55905" algn="l"/>
                        </a:tabLst>
                      </a:pPr>
                      <a:r>
                        <a:rPr lang="kk-KZ" sz="20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қыркүйек</a:t>
                      </a:r>
                      <a:endParaRPr lang="aa-ET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4953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55905" algn="l"/>
                        </a:tabLst>
                      </a:pPr>
                      <a:r>
                        <a:rPr lang="kk-KZ" sz="20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тәрбиешілер</a:t>
                      </a:r>
                      <a:endParaRPr lang="aa-ET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85706788"/>
                  </a:ext>
                </a:extLst>
              </a:tr>
              <a:tr h="1369869">
                <a:tc>
                  <a:txBody>
                    <a:bodyPr/>
                    <a:lstStyle/>
                    <a:p>
                      <a:pPr marL="27051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55905" algn="l"/>
                        </a:tabLst>
                      </a:pPr>
                      <a:r>
                        <a:rPr lang="kk-KZ" sz="20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aa-ET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36525" indent="-6477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6355" algn="l"/>
                        </a:tabLst>
                      </a:pPr>
                      <a:r>
                        <a:rPr lang="kk-KZ" sz="2000" kern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«Бала қауіпсіздігі»</a:t>
                      </a:r>
                      <a:endParaRPr lang="aa-ET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953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55905" algn="l"/>
                        </a:tabLst>
                      </a:pPr>
                      <a:r>
                        <a:rPr lang="kk-KZ" sz="20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қараша</a:t>
                      </a:r>
                      <a:endParaRPr lang="aa-ET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7279037"/>
                  </a:ext>
                </a:extLst>
              </a:tr>
              <a:tr h="1486892">
                <a:tc>
                  <a:txBody>
                    <a:bodyPr/>
                    <a:lstStyle/>
                    <a:p>
                      <a:pPr marL="495300" indent="-22479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55905" algn="l"/>
                        </a:tabLst>
                      </a:pPr>
                      <a:r>
                        <a:rPr lang="kk-KZ" sz="20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6355" algn="l"/>
                        </a:tabLst>
                      </a:pPr>
                      <a:r>
                        <a:rPr lang="kk-KZ" sz="20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«Ұлттық құндылық-ел қазынасы»</a:t>
                      </a:r>
                      <a:endParaRPr lang="aa-ET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953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55905" algn="l"/>
                        </a:tabLst>
                      </a:pPr>
                      <a:r>
                        <a:rPr lang="kk-KZ" sz="20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ақпан</a:t>
                      </a:r>
                      <a:endParaRPr lang="aa-ET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тәрбиешілер</a:t>
                      </a:r>
                      <a:endParaRPr lang="aa-ET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44793553"/>
                  </a:ext>
                </a:extLst>
              </a:tr>
              <a:tr h="991261">
                <a:tc>
                  <a:txBody>
                    <a:bodyPr/>
                    <a:lstStyle/>
                    <a:p>
                      <a:pPr marL="495300" indent="-22479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55905" algn="l"/>
                        </a:tabLst>
                      </a:pPr>
                      <a:r>
                        <a:rPr lang="kk-KZ" sz="20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6355" algn="l"/>
                        </a:tabLst>
                      </a:pPr>
                      <a:r>
                        <a:rPr lang="kk-KZ" sz="20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20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 және балалар»</a:t>
                      </a:r>
                      <a:r>
                        <a:rPr lang="kk-KZ" sz="20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aa-ET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55905" algn="l"/>
                        </a:tabLst>
                      </a:pPr>
                      <a:r>
                        <a:rPr lang="kk-KZ" sz="20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сәуір</a:t>
                      </a:r>
                      <a:endParaRPr lang="aa-ET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37825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418A3F69-1FF3-C9BA-1E48-F40754487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2335" y="1"/>
            <a:ext cx="484754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lvl="1" defTabSz="685800">
              <a:tabLst>
                <a:tab pos="191691" algn="l"/>
              </a:tabLst>
            </a:pPr>
            <a:r>
              <a:rPr lang="kk-KZ" alt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altLang="ru-RU" b="1" dirty="0" bmk="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та- аналармен жүргізілетін жұмыс түрі 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191691" algn="l"/>
              </a:tabLst>
            </a:pPr>
            <a:r>
              <a:rPr lang="kk-KZ" altLang="ru-RU" b="1" dirty="0" bmk="_Hlk110942257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«Жылжымалы папка» бойынша іс- шаралар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191691" algn="l"/>
              </a:tabLst>
            </a:pPr>
            <a:endParaRPr lang="ru-RU" altLang="ru-RU" sz="1350" dirty="0"/>
          </a:p>
        </p:txBody>
      </p:sp>
    </p:spTree>
    <p:extLst>
      <p:ext uri="{BB962C8B-B14F-4D97-AF65-F5344CB8AC3E}">
        <p14:creationId xmlns:p14="http://schemas.microsoft.com/office/powerpoint/2010/main" val="2363638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C7C9EB1F-18BE-2F87-5CFF-B2C98C74D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678279"/>
              </p:ext>
            </p:extLst>
          </p:nvPr>
        </p:nvGraphicFramePr>
        <p:xfrm>
          <a:off x="753650" y="937695"/>
          <a:ext cx="10684700" cy="5729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7464">
                  <a:extLst>
                    <a:ext uri="{9D8B030D-6E8A-4147-A177-3AD203B41FA5}">
                      <a16:colId xmlns:a16="http://schemas.microsoft.com/office/drawing/2014/main" xmlns="" val="212389755"/>
                    </a:ext>
                  </a:extLst>
                </a:gridCol>
                <a:gridCol w="2399219">
                  <a:extLst>
                    <a:ext uri="{9D8B030D-6E8A-4147-A177-3AD203B41FA5}">
                      <a16:colId xmlns:a16="http://schemas.microsoft.com/office/drawing/2014/main" xmlns="" val="2258298896"/>
                    </a:ext>
                  </a:extLst>
                </a:gridCol>
                <a:gridCol w="3358017">
                  <a:extLst>
                    <a:ext uri="{9D8B030D-6E8A-4147-A177-3AD203B41FA5}">
                      <a16:colId xmlns:a16="http://schemas.microsoft.com/office/drawing/2014/main" xmlns="" val="513269757"/>
                    </a:ext>
                  </a:extLst>
                </a:gridCol>
              </a:tblGrid>
              <a:tr h="5729806">
                <a:tc>
                  <a:txBody>
                    <a:bodyPr/>
                    <a:lstStyle/>
                    <a:p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«Е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ң ү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здік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авторлық бағдарлама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» (барлы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білім беру саласы бойынша)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«Мектепке дейінгі ұйымның үздік педагогі»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«Қазақшаң қалай, балақай?»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«Менің қауіпсіздік әлемім»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«Шаңырақ» отбасылық бейнероликтер байқауы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-KZ" sz="160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«Педагогикалық идеялар панорамасы» республикалық байқауы. «Өрлеу» біліктілікті арттыру ұлттық орталығы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«Балаларға базарлық» кітап бұрышын ұйымдастыру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«Мен зерттеушімін» республикалық МЖДБ байқауы.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35" marR="365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 бойы (аяқталуы </a:t>
                      </a: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мамыр)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қыркүйек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5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қазан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ақпан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наурыз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35" marR="365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Тәрбиешілер, педагогтар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 мұғалімдері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35" marR="36535" marT="0" marB="0"/>
                </a:tc>
                <a:extLst>
                  <a:ext uri="{0D108BD9-81ED-4DB2-BD59-A6C34878D82A}">
                    <a16:rowId xmlns:a16="http://schemas.microsoft.com/office/drawing/2014/main" xmlns="" val="60525737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CEF17D3B-5A9E-4CCD-6610-7D2CE3A1D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6878" y="522195"/>
            <a:ext cx="41182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kk-KZ" altLang="ru-RU" sz="900" dirty="0">
                <a:ea typeface="Times New Roman" panose="02020603050405020304" pitchFamily="18" charset="0"/>
              </a:rPr>
              <a:t>. </a:t>
            </a:r>
            <a:r>
              <a:rPr lang="kk-KZ" alt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Аудандық байқаулар мен конкурстар</a:t>
            </a:r>
            <a:endParaRPr lang="kk-KZ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/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/>
            <a:endParaRPr lang="ru-RU" altLang="ru-RU" sz="1350" dirty="0"/>
          </a:p>
        </p:txBody>
      </p:sp>
    </p:spTree>
    <p:extLst>
      <p:ext uri="{BB962C8B-B14F-4D97-AF65-F5344CB8AC3E}">
        <p14:creationId xmlns:p14="http://schemas.microsoft.com/office/powerpoint/2010/main" val="1258990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C7C9EB1F-18BE-2F87-5CFF-B2C98C74D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940474"/>
              </p:ext>
            </p:extLst>
          </p:nvPr>
        </p:nvGraphicFramePr>
        <p:xfrm>
          <a:off x="577450" y="1179916"/>
          <a:ext cx="10844929" cy="49796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01357">
                  <a:extLst>
                    <a:ext uri="{9D8B030D-6E8A-4147-A177-3AD203B41FA5}">
                      <a16:colId xmlns:a16="http://schemas.microsoft.com/office/drawing/2014/main" xmlns="" val="212389755"/>
                    </a:ext>
                  </a:extLst>
                </a:gridCol>
                <a:gridCol w="2435198">
                  <a:extLst>
                    <a:ext uri="{9D8B030D-6E8A-4147-A177-3AD203B41FA5}">
                      <a16:colId xmlns:a16="http://schemas.microsoft.com/office/drawing/2014/main" xmlns="" val="2258298896"/>
                    </a:ext>
                  </a:extLst>
                </a:gridCol>
                <a:gridCol w="3408374">
                  <a:extLst>
                    <a:ext uri="{9D8B030D-6E8A-4147-A177-3AD203B41FA5}">
                      <a16:colId xmlns:a16="http://schemas.microsoft.com/office/drawing/2014/main" xmlns="" val="513269757"/>
                    </a:ext>
                  </a:extLst>
                </a:gridCol>
              </a:tblGrid>
              <a:tr h="497965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«Барлығына рақмет» челленджі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«Әжем, анам және мен» аналар мерекесіне арналған отбасылық және ұлттық құңдылықтарды дәріптеу 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Ханталапай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» республикалық байқауы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«Шебер әке, өнерлі ана, еңбекқор бала» Наурыз мерекесіне орай.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«Ғарышкерлер күні» республикалық сурет байқауы.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«Қызыққа толы сәттер» жазғы сауықтыру кезеңін ұйымдастыру кезіндегі бейнебаян, фото-сюжеттер.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«Өнерлі бала» республикалық балалар шығармашылығы (ән айту,би,мәнерлеп оқу).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«Алақай, жаз келді!» республикалық байқау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35" marR="365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ақпан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наурыз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наурыз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наурыз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сәуір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мамыр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маусым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маусым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35" marR="365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Тәрбиешілер, педагогтар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 мұғалімдері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35" marR="36535" marT="0" marB="0"/>
                </a:tc>
                <a:extLst>
                  <a:ext uri="{0D108BD9-81ED-4DB2-BD59-A6C34878D82A}">
                    <a16:rowId xmlns:a16="http://schemas.microsoft.com/office/drawing/2014/main" xmlns="" val="60525737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CEF17D3B-5A9E-4CCD-6610-7D2CE3A1D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523" y="245196"/>
            <a:ext cx="13856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/>
            <a:endParaRPr lang="ru-RU" altLang="ru-RU" sz="1350" dirty="0"/>
          </a:p>
        </p:txBody>
      </p:sp>
    </p:spTree>
    <p:extLst>
      <p:ext uri="{BB962C8B-B14F-4D97-AF65-F5344CB8AC3E}">
        <p14:creationId xmlns:p14="http://schemas.microsoft.com/office/powerpoint/2010/main" val="778384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5A8E7393-B63E-A643-EECB-0E38BC7A0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898956"/>
              </p:ext>
            </p:extLst>
          </p:nvPr>
        </p:nvGraphicFramePr>
        <p:xfrm>
          <a:off x="876822" y="835452"/>
          <a:ext cx="10584493" cy="57738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35462">
                  <a:extLst>
                    <a:ext uri="{9D8B030D-6E8A-4147-A177-3AD203B41FA5}">
                      <a16:colId xmlns:a16="http://schemas.microsoft.com/office/drawing/2014/main" xmlns="" val="1669855623"/>
                    </a:ext>
                  </a:extLst>
                </a:gridCol>
                <a:gridCol w="9049031">
                  <a:extLst>
                    <a:ext uri="{9D8B030D-6E8A-4147-A177-3AD203B41FA5}">
                      <a16:colId xmlns:a16="http://schemas.microsoft.com/office/drawing/2014/main" xmlns="" val="1837751362"/>
                    </a:ext>
                  </a:extLst>
                </a:gridCol>
              </a:tblGrid>
              <a:tr h="531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Мерзімі 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5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Іс-шаралар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2102268450"/>
                  </a:ext>
                </a:extLst>
              </a:tr>
              <a:tr h="874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b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Қыркүйек </a:t>
                      </a:r>
                      <a:endParaRPr lang="ru-RU" sz="1500" b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1.қыркүйек  </a:t>
                      </a: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Жарқын болашаққа - біліммен»</a:t>
                      </a: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!»</a:t>
                      </a: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(мектепалды топтары)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kk-KZ" sz="140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«Отбасы – тәрбиенің алтын бесігі» челленджі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3.«Туған тілім-ана тілім» тілдер мерекесі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«Салауатты денеде - салауатты рух» денсаулық күні (таза ауада)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90792531"/>
                  </a:ext>
                </a:extLst>
              </a:tr>
              <a:tr h="346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b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Қазан</a:t>
                      </a:r>
                      <a:endParaRPr lang="ru-RU" sz="1500" b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1.«Алтын күз!» күз мерекесі. «Күзгі асар» жәрмеңкесі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«Орманды өрттен қорғаңыз» акциясы 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2.«Отаным менің-Қазақстан!» республика күні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69852485"/>
                  </a:ext>
                </a:extLst>
              </a:tr>
              <a:tr h="7217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b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Желтоқсан </a:t>
                      </a:r>
                      <a:endParaRPr lang="ru-RU" sz="1500" b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«Тәуелсіздік Қазақстан» ертеңгіліктер мен ойын- сауықтар, ашық есік күні.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 «Жарқыра шырша!» жаңа жылдық ертеңгіліктер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88770569"/>
                  </a:ext>
                </a:extLst>
              </a:tr>
              <a:tr h="10874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b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Наурыз </a:t>
                      </a:r>
                      <a:endParaRPr lang="ru-RU" sz="1500" b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«Ананың аялы алақаны» челленджі 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2.«Анашым, мерекеңмен!» 8 наурызға арналған ертеңгіліктер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«Наурыз- думан» ертеңгіліктер, ашық есік күні. 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«Балабақша театры».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77395993"/>
                  </a:ext>
                </a:extLst>
              </a:tr>
              <a:tr h="5192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b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Мамыр</a:t>
                      </a:r>
                      <a:endParaRPr lang="ru-RU" sz="1500" b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1.«Спорт-өмір көркі» денсаулық күні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80492192"/>
                  </a:ext>
                </a:extLst>
              </a:tr>
              <a:tr h="7113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Маусым</a:t>
                      </a:r>
                      <a:endParaRPr lang="ru-RU" sz="15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lvl="1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  <a:tabLst>
                          <a:tab pos="775970" algn="l"/>
                        </a:tabLst>
                      </a:pP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«Бала-өмірдің гүлі» балаларды қорғау күні мерекесі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784394693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43EB5231-A350-C923-0B6D-E314CC220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1340" y="531975"/>
            <a:ext cx="590078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>
              <a:tabLst>
                <a:tab pos="582216" algn="l"/>
              </a:tabLst>
            </a:pPr>
            <a:r>
              <a:rPr lang="kk-KZ" alt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kk-KZ" altLang="ru-RU" b="1" dirty="0" bmk="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ртеңгіліктер мен ойын- сауықтар, ашық есік күндері.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582216" algn="l"/>
              </a:tabLst>
            </a:pPr>
            <a:endParaRPr lang="ru-RU" altLang="ru-RU" sz="1350" dirty="0"/>
          </a:p>
        </p:txBody>
      </p:sp>
    </p:spTree>
    <p:extLst>
      <p:ext uri="{BB962C8B-B14F-4D97-AF65-F5344CB8AC3E}">
        <p14:creationId xmlns:p14="http://schemas.microsoft.com/office/powerpoint/2010/main" val="1634052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5A8E7393-B63E-A643-EECB-0E38BC7A0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800792"/>
              </p:ext>
            </p:extLst>
          </p:nvPr>
        </p:nvGraphicFramePr>
        <p:xfrm>
          <a:off x="803753" y="1494774"/>
          <a:ext cx="10584493" cy="44687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35462">
                  <a:extLst>
                    <a:ext uri="{9D8B030D-6E8A-4147-A177-3AD203B41FA5}">
                      <a16:colId xmlns:a16="http://schemas.microsoft.com/office/drawing/2014/main" xmlns="" val="1669855623"/>
                    </a:ext>
                  </a:extLst>
                </a:gridCol>
                <a:gridCol w="9049031">
                  <a:extLst>
                    <a:ext uri="{9D8B030D-6E8A-4147-A177-3AD203B41FA5}">
                      <a16:colId xmlns:a16="http://schemas.microsoft.com/office/drawing/2014/main" xmlns="" val="1837751362"/>
                    </a:ext>
                  </a:extLst>
                </a:gridCol>
              </a:tblGrid>
              <a:tr h="5914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Мерзімі 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Іс-шаралар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2102268450"/>
                  </a:ext>
                </a:extLst>
              </a:tr>
              <a:tr h="69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Қыркүйек 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a-E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«Отбасы – тәрбиенің алтын бесігі» челленджі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«Табиғатқа қамқорлық жасаймыз» акциясы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90792531"/>
                  </a:ext>
                </a:extLst>
              </a:tr>
              <a:tr h="538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Қазан</a:t>
                      </a:r>
                      <a:endParaRPr lang="ru-RU" sz="1400" b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«Күзгі асар» жәрмеңкесі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«Орманды өрттен қорғаңыз» акциясы 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69852485"/>
                  </a:ext>
                </a:extLst>
              </a:tr>
              <a:tr h="803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Желтоқсан </a:t>
                      </a:r>
                      <a:endParaRPr lang="ru-RU" sz="1400" b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«Тәуелсіздік Қазақстан» ертеңгіліктер мен ойын- сауықтар, ашық есік күні. 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«Ұшқыр ой алаңы» сайыс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88770569"/>
                  </a:ext>
                </a:extLst>
              </a:tr>
              <a:tr h="4525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Наурыз </a:t>
                      </a:r>
                      <a:endParaRPr lang="ru-RU" sz="1400" b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«Мамандықтар әлемі» квест ойыны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77395993"/>
                  </a:ext>
                </a:extLst>
              </a:tr>
              <a:tr h="578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Мамыр</a:t>
                      </a:r>
                      <a:endParaRPr lang="ru-RU" sz="1400" b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1.«Спорт-өмір көркі» денсаулық күні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80492192"/>
                  </a:ext>
                </a:extLst>
              </a:tr>
              <a:tr h="7920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Маусым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Шілде/тамыз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lvl="1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  <a:tabLst>
                          <a:tab pos="775970" algn="l"/>
                        </a:tabLst>
                      </a:pPr>
                      <a:r>
                        <a:rPr lang="kk-KZ" sz="14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«Бала-өмірдің гүлі» балаларды қорғау күні мерекесі</a:t>
                      </a:r>
                    </a:p>
                    <a:p>
                      <a:pPr marL="457200" lvl="1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  <a:tabLst>
                          <a:tab pos="775970" algn="l"/>
                        </a:tabLst>
                      </a:pP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Қауіпсіздік сабағы (жыл бойы)</a:t>
                      </a:r>
                      <a:endParaRPr lang="aa-E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784394693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43EB5231-A350-C923-0B6D-E314CC220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5580" y="1137765"/>
            <a:ext cx="590078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76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685800">
              <a:tabLst>
                <a:tab pos="582216" algn="l"/>
              </a:tabLst>
            </a:pPr>
            <a:r>
              <a:rPr lang="kk-KZ" alt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Біртұтас бағдарламасы бойынша тәрбие жұмысы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582216" algn="l"/>
              </a:tabLst>
            </a:pPr>
            <a:endParaRPr lang="ru-RU" altLang="ru-RU" sz="1350" dirty="0"/>
          </a:p>
        </p:txBody>
      </p:sp>
    </p:spTree>
    <p:extLst>
      <p:ext uri="{BB962C8B-B14F-4D97-AF65-F5344CB8AC3E}">
        <p14:creationId xmlns:p14="http://schemas.microsoft.com/office/powerpoint/2010/main" val="3528466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4FBE965-75E8-8A95-E3EC-993130B6D4AE}"/>
              </a:ext>
            </a:extLst>
          </p:cNvPr>
          <p:cNvSpPr txBox="1"/>
          <p:nvPr/>
        </p:nvSpPr>
        <p:spPr>
          <a:xfrm>
            <a:off x="715108" y="405685"/>
            <a:ext cx="10761784" cy="67546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kk-KZ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Күн тәртібі: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Күн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тәртібі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aa-E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Практикалық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бөлім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aa-E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Жайдары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жаз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-2024»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жазғы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сауықтыру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жұмысының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есебі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aa-E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Жауапты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шығармашылық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топ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жетекшілері</a:t>
            </a:r>
            <a:endParaRPr lang="aa-E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2.Бөбекжай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топтарының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жаңа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жылына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дайындығының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сараптамасы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aa-E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Теориялық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бөлім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aa-E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«МДҰ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жаңа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2024-2025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жылының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тәрбиелеу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оқыту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жұмысын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ұйымдастырудың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негізгі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бағыттары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        </a:t>
            </a:r>
            <a:endParaRPr lang="aa-E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ә) 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</a:t>
            </a:r>
            <a:r>
              <a:rPr lang="kk-KZ" sz="2000" dirty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ң</a:t>
            </a:r>
            <a:r>
              <a:rPr lang="kk-KZ" sz="2000" dirty="0"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а 2024-2025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</a:t>
            </a:r>
            <a:r>
              <a:rPr lang="kk-KZ" sz="2000" dirty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қ</a:t>
            </a:r>
            <a:r>
              <a:rPr lang="kk-KZ" sz="2000" dirty="0"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у жылыны</a:t>
            </a:r>
            <a:r>
              <a:rPr lang="kk-KZ" sz="2000" dirty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ң</a:t>
            </a:r>
            <a:r>
              <a:rPr lang="kk-KZ" sz="2000" dirty="0"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жылды</a:t>
            </a:r>
            <a:r>
              <a:rPr lang="kk-KZ" sz="2000" dirty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қ</a:t>
            </a:r>
            <a:r>
              <a:rPr lang="kk-KZ" sz="2000" dirty="0"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жоспарымен таныстыру, бекіту. </a:t>
            </a:r>
            <a:endParaRPr lang="aa-E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б) 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жұмыс о</a:t>
            </a:r>
            <a:r>
              <a:rPr lang="kk-KZ" sz="2000" dirty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қ</a:t>
            </a:r>
            <a:r>
              <a:rPr lang="kk-KZ" sz="2000" dirty="0"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у жоспарын, ұйымдастырылған іс-әрекеттердің кестесін бекіту.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кадрларды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орналастыру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aa-E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в) 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Педагогтердің оқу жүктемесін бөлу, оларды аттестаттауға дайындау, марапаттау және көтермелеу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kk-KZ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«Еркін микрофон» ойыны.</a:t>
            </a:r>
            <a:endParaRPr lang="aa-E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53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1E90430A-26D4-1F98-6960-835B5AAC1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413887"/>
              </p:ext>
            </p:extLst>
          </p:nvPr>
        </p:nvGraphicFramePr>
        <p:xfrm>
          <a:off x="939165" y="1946592"/>
          <a:ext cx="9978390" cy="3880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456">
                  <a:extLst>
                    <a:ext uri="{9D8B030D-6E8A-4147-A177-3AD203B41FA5}">
                      <a16:colId xmlns:a16="http://schemas.microsoft.com/office/drawing/2014/main" xmlns="" val="1405542464"/>
                    </a:ext>
                  </a:extLst>
                </a:gridCol>
                <a:gridCol w="1786075">
                  <a:extLst>
                    <a:ext uri="{9D8B030D-6E8A-4147-A177-3AD203B41FA5}">
                      <a16:colId xmlns:a16="http://schemas.microsoft.com/office/drawing/2014/main" xmlns="" val="3525778590"/>
                    </a:ext>
                  </a:extLst>
                </a:gridCol>
                <a:gridCol w="2632509">
                  <a:extLst>
                    <a:ext uri="{9D8B030D-6E8A-4147-A177-3AD203B41FA5}">
                      <a16:colId xmlns:a16="http://schemas.microsoft.com/office/drawing/2014/main" xmlns="" val="1291567510"/>
                    </a:ext>
                  </a:extLst>
                </a:gridCol>
                <a:gridCol w="3380318">
                  <a:extLst>
                    <a:ext uri="{9D8B030D-6E8A-4147-A177-3AD203B41FA5}">
                      <a16:colId xmlns:a16="http://schemas.microsoft.com/office/drawing/2014/main" xmlns="" val="3408512301"/>
                    </a:ext>
                  </a:extLst>
                </a:gridCol>
                <a:gridCol w="1682032">
                  <a:extLst>
                    <a:ext uri="{9D8B030D-6E8A-4147-A177-3AD203B41FA5}">
                      <a16:colId xmlns:a16="http://schemas.microsoft.com/office/drawing/2014/main" xmlns="" val="395702023"/>
                    </a:ext>
                  </a:extLst>
                </a:gridCol>
              </a:tblGrid>
              <a:tr h="180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</a:rPr>
                        <a:t>№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0">
                          <a:effectLst/>
                        </a:rPr>
                        <a:t>Тақырып</a:t>
                      </a:r>
                      <a:r>
                        <a:rPr lang="ru-RU" sz="1400" kern="0" spc="10">
                          <a:effectLst/>
                        </a:rPr>
                        <a:t>т</a:t>
                      </a:r>
                      <a:r>
                        <a:rPr lang="ru-RU" sz="1400" kern="0">
                          <a:effectLst/>
                        </a:rPr>
                        <a:t>ар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0">
                          <a:effectLst/>
                        </a:rPr>
                        <a:t>4 </a:t>
                      </a:r>
                      <a:r>
                        <a:rPr lang="ru-RU" sz="1400" kern="0" spc="-5">
                          <a:effectLst/>
                        </a:rPr>
                        <a:t>ж</a:t>
                      </a:r>
                      <a:r>
                        <a:rPr lang="ru-RU" sz="1400" kern="0">
                          <a:effectLst/>
                        </a:rPr>
                        <a:t>ас</a:t>
                      </a:r>
                      <a:r>
                        <a:rPr lang="ru-RU" sz="1400" kern="0" spc="10">
                          <a:effectLst/>
                        </a:rPr>
                        <a:t>т</a:t>
                      </a:r>
                      <a:r>
                        <a:rPr lang="ru-RU" sz="1400" kern="0">
                          <a:effectLst/>
                        </a:rPr>
                        <a:t>ағы бал</a:t>
                      </a:r>
                      <a:r>
                        <a:rPr lang="ru-RU" sz="1400" kern="0" spc="-5">
                          <a:effectLst/>
                        </a:rPr>
                        <a:t>а</a:t>
                      </a:r>
                      <a:r>
                        <a:rPr lang="ru-RU" sz="1400" kern="0">
                          <a:effectLst/>
                        </a:rPr>
                        <a:t>лар </a:t>
                      </a:r>
                      <a:r>
                        <a:rPr lang="ru-RU" sz="1400" kern="0" spc="-5">
                          <a:effectLst/>
                        </a:rPr>
                        <a:t>ү</a:t>
                      </a:r>
                      <a:r>
                        <a:rPr lang="ru-RU" sz="1400" kern="0" spc="5">
                          <a:effectLst/>
                        </a:rPr>
                        <a:t>ш</a:t>
                      </a:r>
                      <a:r>
                        <a:rPr lang="ru-RU" sz="1400" kern="0">
                          <a:effectLst/>
                        </a:rPr>
                        <a:t>ін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0">
                          <a:effectLst/>
                        </a:rPr>
                        <a:t>5 </a:t>
                      </a:r>
                      <a:r>
                        <a:rPr lang="ru-RU" sz="1400" kern="0" spc="-5">
                          <a:effectLst/>
                        </a:rPr>
                        <a:t>ж</a:t>
                      </a:r>
                      <a:r>
                        <a:rPr lang="ru-RU" sz="1400" kern="0">
                          <a:effectLst/>
                        </a:rPr>
                        <a:t>ас</a:t>
                      </a:r>
                      <a:r>
                        <a:rPr lang="ru-RU" sz="1400" kern="0" spc="10">
                          <a:effectLst/>
                        </a:rPr>
                        <a:t>т</a:t>
                      </a:r>
                      <a:r>
                        <a:rPr lang="ru-RU" sz="1400" kern="0">
                          <a:effectLst/>
                        </a:rPr>
                        <a:t>ағы бал</a:t>
                      </a:r>
                      <a:r>
                        <a:rPr lang="ru-RU" sz="1400" kern="0" spc="-5">
                          <a:effectLst/>
                        </a:rPr>
                        <a:t>а</a:t>
                      </a:r>
                      <a:r>
                        <a:rPr lang="ru-RU" sz="1400" kern="0">
                          <a:effectLst/>
                        </a:rPr>
                        <a:t>лар </a:t>
                      </a:r>
                      <a:r>
                        <a:rPr lang="ru-RU" sz="1400" kern="0" spc="-5">
                          <a:effectLst/>
                        </a:rPr>
                        <a:t>ү</a:t>
                      </a:r>
                      <a:r>
                        <a:rPr lang="ru-RU" sz="1400" kern="0" spc="5">
                          <a:effectLst/>
                        </a:rPr>
                        <a:t>ш</a:t>
                      </a:r>
                      <a:r>
                        <a:rPr lang="ru-RU" sz="1400" kern="0">
                          <a:effectLst/>
                        </a:rPr>
                        <a:t>ін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effectLst/>
                        </a:rPr>
                        <a:t>мерзімі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extLst>
                  <a:ext uri="{0D108BD9-81ED-4DB2-BD59-A6C34878D82A}">
                    <a16:rowId xmlns:a16="http://schemas.microsoft.com/office/drawing/2014/main" xmlns="" val="3662277950"/>
                  </a:ext>
                </a:extLst>
              </a:tr>
              <a:tr h="365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0" dirty="0">
                          <a:effectLst/>
                        </a:rPr>
                        <a:t>1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kern="100" spc="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алабақш</a:t>
                      </a:r>
                      <a:r>
                        <a:rPr lang="ru-RU" sz="1400" kern="100" spc="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дағы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spc="-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ru-RU" sz="1400" kern="100" spc="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уі</a:t>
                      </a:r>
                      <a:r>
                        <a:rPr lang="ru-RU" sz="1400" kern="100" spc="-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400" kern="100" spc="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міне</a:t>
                      </a:r>
                      <a:r>
                        <a:rPr lang="ru-RU" sz="1400" kern="100" spc="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з-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құлық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400" kern="100" spc="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</a:t>
                      </a:r>
                      <a:r>
                        <a:rPr lang="ru-RU" sz="1400" kern="1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</a:t>
                      </a:r>
                      <a:r>
                        <a:rPr lang="ru-RU" sz="1400" kern="100" spc="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1.Д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</a:t>
                      </a:r>
                      <a:r>
                        <a:rPr lang="kk-KZ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</a:t>
                      </a:r>
                      <a:r>
                        <a:rPr lang="kk-KZ" sz="1400" kern="1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kk-KZ" sz="1400" kern="1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мен </a:t>
                      </a:r>
                      <a:r>
                        <a:rPr lang="kk-KZ" sz="1400" kern="1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атын б</a:t>
                      </a:r>
                      <a:r>
                        <a:rPr lang="kk-KZ" sz="1400" kern="100" spc="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</a:t>
                      </a:r>
                      <a:r>
                        <a:rPr lang="kk-KZ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медегі міне</a:t>
                      </a:r>
                      <a:r>
                        <a:rPr lang="kk-KZ" sz="1400" kern="100" spc="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-құл</a:t>
                      </a:r>
                      <a:r>
                        <a:rPr lang="kk-KZ" sz="1400" kern="100" spc="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 ереже</a:t>
                      </a:r>
                      <a:r>
                        <a:rPr lang="kk-KZ" sz="1400" kern="1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kk-KZ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1.Ұйымдастырылған іс-әрекеттердегі мінез-құлық ережелері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қырқүйек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extLst>
                  <a:ext uri="{0D108BD9-81ED-4DB2-BD59-A6C34878D82A}">
                    <a16:rowId xmlns:a16="http://schemas.microsoft.com/office/drawing/2014/main" xmlns="" val="4116031152"/>
                  </a:ext>
                </a:extLst>
              </a:tr>
              <a:tr h="458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effectLst/>
                        </a:rPr>
                        <a:t>2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 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kk-KZ" sz="1400" kern="1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індегі әрекетте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мектепке де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гі жа</a:t>
                      </a:r>
                      <a:r>
                        <a:rPr lang="kk-KZ" sz="1400" kern="100" spc="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Жедел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spc="-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ызмет</a:t>
                      </a:r>
                      <a:r>
                        <a:rPr lang="ru-RU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телефонд</a:t>
                      </a:r>
                      <a:r>
                        <a:rPr lang="ru-RU" sz="1400" kern="100" spc="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Жедел қызметтің телефон нөмірлері, қауіпсіз терезелер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қазан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extLst>
                  <a:ext uri="{0D108BD9-81ED-4DB2-BD59-A6C34878D82A}">
                    <a16:rowId xmlns:a16="http://schemas.microsoft.com/office/drawing/2014/main" xmlns="" val="58010382"/>
                  </a:ext>
                </a:extLst>
              </a:tr>
              <a:tr h="5511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effectLst/>
                        </a:rPr>
                        <a:t>3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spc="-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ru-RU" sz="1400" kern="100" spc="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уіпсіз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</a:t>
                      </a:r>
                      <a:r>
                        <a:rPr lang="ru-RU" sz="1400" kern="100" spc="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400" kern="1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400" kern="100" spc="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Сер</a:t>
                      </a:r>
                      <a:r>
                        <a:rPr lang="kk-KZ" sz="1400" kern="1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енд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уге арналғ</a:t>
                      </a:r>
                      <a:r>
                        <a:rPr lang="kk-KZ" sz="1400" kern="1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умақ, ондағы 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уіпті</a:t>
                      </a:r>
                      <a:r>
                        <a:rPr lang="kk-KZ" sz="1400" kern="1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 қ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уіпсіз</a:t>
                      </a:r>
                      <a:r>
                        <a:rPr lang="kk-KZ" sz="1400" kern="1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орындар, 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ұқсат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еті</a:t>
                      </a:r>
                      <a:r>
                        <a:rPr lang="kk-KZ" sz="1400" kern="1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 шекарал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Қыс мезгілінде серуендеу ережелері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қараша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extLst>
                  <a:ext uri="{0D108BD9-81ED-4DB2-BD59-A6C34878D82A}">
                    <a16:rowId xmlns:a16="http://schemas.microsoft.com/office/drawing/2014/main" xmlns="" val="3087423450"/>
                  </a:ext>
                </a:extLst>
              </a:tr>
              <a:tr h="365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effectLst/>
                        </a:rPr>
                        <a:t>4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spc="-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kern="1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 адасып </a:t>
                      </a:r>
                      <a:r>
                        <a:rPr lang="ru-RU" sz="1400" kern="1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ru-RU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лсам, не іс</a:t>
                      </a:r>
                      <a:r>
                        <a:rPr lang="ru-RU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400" kern="100" spc="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керек</a:t>
                      </a:r>
                      <a:r>
                        <a:rPr lang="ru-RU" sz="1400" kern="100" spc="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</a:t>
                      </a:r>
                      <a:r>
                        <a:rPr lang="ru-RU" sz="1400" kern="100" spc="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екші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</a:t>
                      </a:r>
                      <a:r>
                        <a:rPr lang="ru-RU" sz="1400" kern="100" spc="-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ерту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ізд</a:t>
                      </a:r>
                      <a:r>
                        <a:rPr lang="ru-RU" sz="1400" kern="100" spc="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немесе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</a:t>
                      </a:r>
                      <a:r>
                        <a:rPr lang="ru-RU" sz="1400" kern="100" spc="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керек </a:t>
                      </a:r>
                      <a:r>
                        <a:rPr lang="ru-RU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е?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4.Сенімді ересектер: кімнен көмек сұрауға болады?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желтоқсан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extLst>
                  <a:ext uri="{0D108BD9-81ED-4DB2-BD59-A6C34878D82A}">
                    <a16:rowId xmlns:a16="http://schemas.microsoft.com/office/drawing/2014/main" xmlns="" val="3390720771"/>
                  </a:ext>
                </a:extLst>
              </a:tr>
              <a:tr h="370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effectLst/>
                        </a:rPr>
                        <a:t>5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spc="-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kern="1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ru-RU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уіпсіз қ</a:t>
                      </a:r>
                      <a:r>
                        <a:rPr lang="ru-RU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400" kern="100" spc="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Үйдің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</a:t>
                      </a:r>
                      <a:r>
                        <a:rPr lang="kk-KZ" sz="1400" kern="1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-ж</a:t>
                      </a:r>
                      <a:r>
                        <a:rPr lang="kk-KZ" sz="1400" kern="1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 мен ата-а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ң 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</a:t>
                      </a:r>
                      <a:r>
                        <a:rPr lang="kk-KZ" sz="1400" kern="1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 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өмірлерін үйре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Қауіпсіз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кіреберіс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лифт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қантар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extLst>
                  <a:ext uri="{0D108BD9-81ED-4DB2-BD59-A6C34878D82A}">
                    <a16:rowId xmlns:a16="http://schemas.microsoft.com/office/drawing/2014/main" xmlns="" val="67765594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10C3B65-8766-5820-E36B-31E0D7762995}"/>
              </a:ext>
            </a:extLst>
          </p:cNvPr>
          <p:cNvSpPr txBox="1"/>
          <p:nvPr/>
        </p:nvSpPr>
        <p:spPr>
          <a:xfrm>
            <a:off x="2557463" y="1587718"/>
            <a:ext cx="60979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kk-KZ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Қауіпсіздік сабақтар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1183672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1E90430A-26D4-1F98-6960-835B5AAC1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487828"/>
              </p:ext>
            </p:extLst>
          </p:nvPr>
        </p:nvGraphicFramePr>
        <p:xfrm>
          <a:off x="848360" y="1615440"/>
          <a:ext cx="10492740" cy="4035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3098">
                  <a:extLst>
                    <a:ext uri="{9D8B030D-6E8A-4147-A177-3AD203B41FA5}">
                      <a16:colId xmlns:a16="http://schemas.microsoft.com/office/drawing/2014/main" xmlns="" val="1405542464"/>
                    </a:ext>
                  </a:extLst>
                </a:gridCol>
                <a:gridCol w="1878140">
                  <a:extLst>
                    <a:ext uri="{9D8B030D-6E8A-4147-A177-3AD203B41FA5}">
                      <a16:colId xmlns:a16="http://schemas.microsoft.com/office/drawing/2014/main" xmlns="" val="3525778590"/>
                    </a:ext>
                  </a:extLst>
                </a:gridCol>
                <a:gridCol w="2768206">
                  <a:extLst>
                    <a:ext uri="{9D8B030D-6E8A-4147-A177-3AD203B41FA5}">
                      <a16:colId xmlns:a16="http://schemas.microsoft.com/office/drawing/2014/main" xmlns="" val="1291567510"/>
                    </a:ext>
                  </a:extLst>
                </a:gridCol>
                <a:gridCol w="3554561">
                  <a:extLst>
                    <a:ext uri="{9D8B030D-6E8A-4147-A177-3AD203B41FA5}">
                      <a16:colId xmlns:a16="http://schemas.microsoft.com/office/drawing/2014/main" xmlns="" val="3408512301"/>
                    </a:ext>
                  </a:extLst>
                </a:gridCol>
                <a:gridCol w="1768735">
                  <a:extLst>
                    <a:ext uri="{9D8B030D-6E8A-4147-A177-3AD203B41FA5}">
                      <a16:colId xmlns:a16="http://schemas.microsoft.com/office/drawing/2014/main" xmlns="" val="395702023"/>
                    </a:ext>
                  </a:extLst>
                </a:gridCol>
              </a:tblGrid>
              <a:tr h="245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</a:rPr>
                        <a:t>№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0">
                          <a:effectLst/>
                        </a:rPr>
                        <a:t>Тақырып</a:t>
                      </a:r>
                      <a:r>
                        <a:rPr lang="ru-RU" sz="1400" kern="0" spc="10">
                          <a:effectLst/>
                        </a:rPr>
                        <a:t>т</a:t>
                      </a:r>
                      <a:r>
                        <a:rPr lang="ru-RU" sz="1400" kern="0">
                          <a:effectLst/>
                        </a:rPr>
                        <a:t>ар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0">
                          <a:effectLst/>
                        </a:rPr>
                        <a:t>4 </a:t>
                      </a:r>
                      <a:r>
                        <a:rPr lang="ru-RU" sz="1400" kern="0" spc="-5">
                          <a:effectLst/>
                        </a:rPr>
                        <a:t>ж</a:t>
                      </a:r>
                      <a:r>
                        <a:rPr lang="ru-RU" sz="1400" kern="0">
                          <a:effectLst/>
                        </a:rPr>
                        <a:t>ас</a:t>
                      </a:r>
                      <a:r>
                        <a:rPr lang="ru-RU" sz="1400" kern="0" spc="10">
                          <a:effectLst/>
                        </a:rPr>
                        <a:t>т</a:t>
                      </a:r>
                      <a:r>
                        <a:rPr lang="ru-RU" sz="1400" kern="0">
                          <a:effectLst/>
                        </a:rPr>
                        <a:t>ағы бал</a:t>
                      </a:r>
                      <a:r>
                        <a:rPr lang="ru-RU" sz="1400" kern="0" spc="-5">
                          <a:effectLst/>
                        </a:rPr>
                        <a:t>а</a:t>
                      </a:r>
                      <a:r>
                        <a:rPr lang="ru-RU" sz="1400" kern="0">
                          <a:effectLst/>
                        </a:rPr>
                        <a:t>лар </a:t>
                      </a:r>
                      <a:r>
                        <a:rPr lang="ru-RU" sz="1400" kern="0" spc="-5">
                          <a:effectLst/>
                        </a:rPr>
                        <a:t>ү</a:t>
                      </a:r>
                      <a:r>
                        <a:rPr lang="ru-RU" sz="1400" kern="0" spc="5">
                          <a:effectLst/>
                        </a:rPr>
                        <a:t>ш</a:t>
                      </a:r>
                      <a:r>
                        <a:rPr lang="ru-RU" sz="1400" kern="0">
                          <a:effectLst/>
                        </a:rPr>
                        <a:t>ін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0">
                          <a:effectLst/>
                        </a:rPr>
                        <a:t>5 </a:t>
                      </a:r>
                      <a:r>
                        <a:rPr lang="ru-RU" sz="1400" kern="0" spc="-5">
                          <a:effectLst/>
                        </a:rPr>
                        <a:t>ж</a:t>
                      </a:r>
                      <a:r>
                        <a:rPr lang="ru-RU" sz="1400" kern="0">
                          <a:effectLst/>
                        </a:rPr>
                        <a:t>ас</a:t>
                      </a:r>
                      <a:r>
                        <a:rPr lang="ru-RU" sz="1400" kern="0" spc="10">
                          <a:effectLst/>
                        </a:rPr>
                        <a:t>т</a:t>
                      </a:r>
                      <a:r>
                        <a:rPr lang="ru-RU" sz="1400" kern="0">
                          <a:effectLst/>
                        </a:rPr>
                        <a:t>ағы бал</a:t>
                      </a:r>
                      <a:r>
                        <a:rPr lang="ru-RU" sz="1400" kern="0" spc="-5">
                          <a:effectLst/>
                        </a:rPr>
                        <a:t>а</a:t>
                      </a:r>
                      <a:r>
                        <a:rPr lang="ru-RU" sz="1400" kern="0">
                          <a:effectLst/>
                        </a:rPr>
                        <a:t>лар </a:t>
                      </a:r>
                      <a:r>
                        <a:rPr lang="ru-RU" sz="1400" kern="0" spc="-5">
                          <a:effectLst/>
                        </a:rPr>
                        <a:t>ү</a:t>
                      </a:r>
                      <a:r>
                        <a:rPr lang="ru-RU" sz="1400" kern="0" spc="5">
                          <a:effectLst/>
                        </a:rPr>
                        <a:t>ш</a:t>
                      </a:r>
                      <a:r>
                        <a:rPr lang="ru-RU" sz="1400" kern="0">
                          <a:effectLst/>
                        </a:rPr>
                        <a:t>ін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effectLst/>
                        </a:rPr>
                        <a:t>мерзімі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extLst>
                  <a:ext uri="{0D108BD9-81ED-4DB2-BD59-A6C34878D82A}">
                    <a16:rowId xmlns:a16="http://schemas.microsoft.com/office/drawing/2014/main" xmlns="" val="3662277950"/>
                  </a:ext>
                </a:extLst>
              </a:tr>
              <a:tr h="490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</a:rPr>
                        <a:t>6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Айналадағы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spc="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</a:t>
                      </a:r>
                      <a:r>
                        <a:rPr lang="ru-RU" sz="1400" kern="100" spc="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400" kern="100" spc="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</a:t>
                      </a:r>
                      <a:r>
                        <a:rPr lang="ru-RU" sz="1400" kern="100" spc="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400" kern="100" spc="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жануарла</a:t>
                      </a:r>
                      <a:r>
                        <a:rPr lang="ru-RU" sz="1400" kern="100" spc="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!»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Үйдегі </a:t>
                      </a:r>
                      <a:r>
                        <a:rPr lang="kk-KZ" sz="1400" kern="1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әне </a:t>
                      </a:r>
                      <a:r>
                        <a:rPr lang="kk-KZ" sz="1400" kern="100" spc="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уладағы</a:t>
                      </a:r>
                      <a:r>
                        <a:rPr lang="kk-KZ" sz="1400" kern="100" spc="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kk-KZ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</a:t>
                      </a:r>
                      <a:r>
                        <a:rPr lang="kk-KZ" sz="1400" kern="100" spc="-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kk-KZ" sz="1400" kern="100" spc="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лардың</a:t>
                      </a:r>
                      <a:r>
                        <a:rPr lang="kk-KZ" sz="1400" kern="1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йы</a:t>
                      </a:r>
                      <a:r>
                        <a:rPr lang="kk-KZ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машылы</a:t>
                      </a:r>
                      <a:r>
                        <a:rPr lang="kk-KZ" sz="1400" kern="100" spc="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Жануарлармен қарым-қатынаста қауіпсіздікті сақтау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ақпан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extLst>
                  <a:ext uri="{0D108BD9-81ED-4DB2-BD59-A6C34878D82A}">
                    <a16:rowId xmlns:a16="http://schemas.microsoft.com/office/drawing/2014/main" xmlns="" val="3778489348"/>
                  </a:ext>
                </a:extLst>
              </a:tr>
              <a:tr h="9816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effectLst/>
                        </a:rPr>
                        <a:t>7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</a:t>
                      </a:r>
                      <a:r>
                        <a:rPr lang="ru-RU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</a:t>
                      </a:r>
                      <a:r>
                        <a:rPr lang="ru-RU" sz="1400" kern="100" spc="-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400" kern="1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бөгде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400" kern="100" spc="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400" kern="100" spc="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</a:t>
                      </a:r>
                      <a:r>
                        <a:rPr lang="ru-RU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400" kern="100" spc="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7.Се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імділік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шеңбе</a:t>
                      </a:r>
                      <a:r>
                        <a:rPr lang="kk-KZ" sz="1400" kern="100" spc="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лері,</a:t>
                      </a:r>
                      <a:r>
                        <a:rPr lang="kk-KZ" sz="1400" kern="1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есек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ерд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ң ережесі: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егер б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ей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таныс адам есік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 қақса, не і</a:t>
                      </a:r>
                      <a:r>
                        <a:rPr lang="kk-KZ" sz="1400" kern="1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ек?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Қылмыскердің келбеті қандай? Талдау және қорытынды жасау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наурыз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extLst>
                  <a:ext uri="{0D108BD9-81ED-4DB2-BD59-A6C34878D82A}">
                    <a16:rowId xmlns:a16="http://schemas.microsoft.com/office/drawing/2014/main" xmlns="" val="1271830552"/>
                  </a:ext>
                </a:extLst>
              </a:tr>
              <a:tr h="736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effectLst/>
                        </a:rPr>
                        <a:t>8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kk-KZ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ақтану</a:t>
                      </a:r>
                      <a:r>
                        <a:rPr lang="kk-KZ" sz="1400" kern="100" spc="-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 spc="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</a:t>
                      </a:r>
                      <a:r>
                        <a:rPr lang="kk-KZ" sz="1400" kern="1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kk-KZ" sz="1400" kern="100" spc="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kk-KZ" sz="1400" kern="100" spc="-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k-KZ" sz="1400" kern="1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kk-KZ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уі</a:t>
                      </a:r>
                      <a:r>
                        <a:rPr lang="kk-KZ" sz="1400" kern="1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сіз тамақта</a:t>
                      </a:r>
                      <a:r>
                        <a:rPr lang="kk-KZ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kk-KZ" sz="1400" kern="1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дағ</a:t>
                      </a:r>
                      <a:r>
                        <a:rPr lang="kk-KZ" sz="1400" kern="1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kk-KZ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</a:t>
                      </a:r>
                      <a:r>
                        <a:rPr lang="kk-KZ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ы)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Қ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kk-KZ" sz="1400" kern="1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сіз</a:t>
                      </a:r>
                      <a:r>
                        <a:rPr lang="kk-KZ" sz="1400" kern="1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тамақ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kk-KZ" sz="1400" kern="1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kk-KZ" sz="1400" kern="1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лері, гад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ттерді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қарап от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ыр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ып, тамақ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</a:t>
                      </a:r>
                      <a:r>
                        <a:rPr lang="kk-KZ" sz="1400" kern="1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kk-KZ" sz="1400" kern="1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</a:t>
                      </a:r>
                      <a:r>
                        <a:rPr lang="kk-KZ" sz="1400" kern="100" spc="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бола </a:t>
                      </a:r>
                      <a:r>
                        <a:rPr lang="kk-KZ" sz="1400" kern="1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а?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Азық-тұдіктер-аллергендер. Қауіпсіз ас (Өзіңді жағымсыз реакциялардан қалай қорғауға болады?)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сәуір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extLst>
                  <a:ext uri="{0D108BD9-81ED-4DB2-BD59-A6C34878D82A}">
                    <a16:rowId xmlns:a16="http://schemas.microsoft.com/office/drawing/2014/main" xmlns="" val="3720091783"/>
                  </a:ext>
                </a:extLst>
              </a:tr>
              <a:tr h="736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effectLst/>
                        </a:rPr>
                        <a:t>9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spc="-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kk-KZ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уіпсіз үй. Үйде жалғыз қалға</a:t>
                      </a:r>
                      <a:r>
                        <a:rPr lang="kk-KZ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kk-KZ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Үйдегі</a:t>
                      </a:r>
                      <a:r>
                        <a:rPr lang="ru-RU" sz="1400" kern="1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ru-RU" sz="1400" kern="1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уіпт</a:t>
                      </a:r>
                      <a:r>
                        <a:rPr lang="ru-RU" sz="1400" kern="1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заттар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Электр құралдарымен, розеткалармен, қуаттау құрылғыларымен жұмыс істеу ережесі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мамыр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extLst>
                  <a:ext uri="{0D108BD9-81ED-4DB2-BD59-A6C34878D82A}">
                    <a16:rowId xmlns:a16="http://schemas.microsoft.com/office/drawing/2014/main" xmlns="" val="1272393369"/>
                  </a:ext>
                </a:extLst>
              </a:tr>
              <a:tr h="845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effectLst/>
                        </a:rPr>
                        <a:t>10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kern="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абиға</a:t>
                      </a:r>
                      <a:r>
                        <a:rPr lang="ru-RU" sz="1400" kern="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тағы қ</a:t>
                      </a:r>
                      <a:r>
                        <a:rPr lang="ru-RU" sz="1400" kern="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уі</a:t>
                      </a:r>
                      <a:r>
                        <a:rPr lang="ru-RU" sz="1400" kern="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400" kern="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ізд</a:t>
                      </a:r>
                      <a:r>
                        <a:rPr lang="ru-RU" sz="1400" kern="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ік</a:t>
                      </a:r>
                      <a:r>
                        <a:rPr lang="ru-RU" sz="1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kern="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kern="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0" spc="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400" kern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абиғат</a:t>
                      </a:r>
                      <a:r>
                        <a:rPr lang="ru-RU" sz="1400" kern="0" spc="-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тағы</a:t>
                      </a:r>
                      <a:r>
                        <a:rPr lang="ru-RU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ru-RU" sz="1400" kern="0" spc="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400" kern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уіпт</a:t>
                      </a:r>
                      <a:r>
                        <a:rPr lang="ru-RU" sz="1400" kern="0" spc="-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ru-RU" sz="1400" kern="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</a:t>
                      </a:r>
                      <a:r>
                        <a:rPr lang="ru-RU" sz="1400" kern="0" spc="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400" kern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андар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Табиғаттағы мінез-құлық ережелері</a:t>
                      </a:r>
                      <a:endParaRPr lang="aa-ET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маусым</a:t>
                      </a:r>
                      <a:endParaRPr lang="aa-ET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56" marR="32456" marT="0" marB="0"/>
                </a:tc>
                <a:extLst>
                  <a:ext uri="{0D108BD9-81ED-4DB2-BD59-A6C34878D82A}">
                    <a16:rowId xmlns:a16="http://schemas.microsoft.com/office/drawing/2014/main" xmlns="" val="3385397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71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EFDA72A8-3006-F11B-066F-C59EB44BE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883618"/>
              </p:ext>
            </p:extLst>
          </p:nvPr>
        </p:nvGraphicFramePr>
        <p:xfrm>
          <a:off x="464851" y="944740"/>
          <a:ext cx="10910168" cy="5413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5343">
                  <a:extLst>
                    <a:ext uri="{9D8B030D-6E8A-4147-A177-3AD203B41FA5}">
                      <a16:colId xmlns:a16="http://schemas.microsoft.com/office/drawing/2014/main" xmlns="" val="2530663580"/>
                    </a:ext>
                  </a:extLst>
                </a:gridCol>
                <a:gridCol w="7574075">
                  <a:extLst>
                    <a:ext uri="{9D8B030D-6E8A-4147-A177-3AD203B41FA5}">
                      <a16:colId xmlns:a16="http://schemas.microsoft.com/office/drawing/2014/main" xmlns="" val="3726879470"/>
                    </a:ext>
                  </a:extLst>
                </a:gridCol>
                <a:gridCol w="2530750">
                  <a:extLst>
                    <a:ext uri="{9D8B030D-6E8A-4147-A177-3AD203B41FA5}">
                      <a16:colId xmlns:a16="http://schemas.microsoft.com/office/drawing/2014/main" xmlns="" val="3606694380"/>
                    </a:ext>
                  </a:extLst>
                </a:gridCol>
              </a:tblGrid>
              <a:tr h="543682">
                <a:tc gridSpan="3">
                  <a:txBody>
                    <a:bodyPr/>
                    <a:lstStyle/>
                    <a:p>
                      <a:pPr algn="ctr"/>
                      <a:r>
                        <a:rPr lang="kk-KZ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Қыркүйек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20507366"/>
                  </a:ext>
                </a:extLst>
              </a:tr>
              <a:tr h="723918">
                <a:tc>
                  <a:txBody>
                    <a:bodyPr/>
                    <a:lstStyle/>
                    <a:p>
                      <a:pPr algn="ctr"/>
                      <a:r>
                        <a:rPr lang="kk-KZ" sz="1500">
                          <a:effectLst/>
                        </a:rPr>
                        <a:t>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«Отбасылық дәстүрлер» отбасы күні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Әдіскер, пән мұғалімдері, тәрбиешілер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extLst>
                  <a:ext uri="{0D108BD9-81ED-4DB2-BD59-A6C34878D82A}">
                    <a16:rowId xmlns:a16="http://schemas.microsoft.com/office/drawing/2014/main" xmlns="" val="3270639765"/>
                  </a:ext>
                </a:extLst>
              </a:tr>
              <a:tr h="308291">
                <a:tc gridSpan="3"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Қазан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3526525"/>
                  </a:ext>
                </a:extLst>
              </a:tr>
              <a:tr h="783176">
                <a:tc>
                  <a:txBody>
                    <a:bodyPr/>
                    <a:lstStyle/>
                    <a:p>
                      <a:pPr algn="ctr"/>
                      <a:r>
                        <a:rPr lang="kk-KZ" sz="1500">
                          <a:effectLst/>
                        </a:rPr>
                        <a:t>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«Қарттарын қадірлеген ел ардақты» қ</a:t>
                      </a:r>
                      <a:r>
                        <a:rPr lang="kk-KZ" sz="16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арттар к</a:t>
                      </a:r>
                      <a:r>
                        <a:rPr lang="kk-KZ" sz="16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ү</a:t>
                      </a:r>
                      <a:r>
                        <a:rPr lang="kk-KZ" sz="16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ні</a:t>
                      </a:r>
                      <a:endParaRPr lang="aa-E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Әдіскер, пән мұғалімдері, тәрбиешілер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extLst>
                  <a:ext uri="{0D108BD9-81ED-4DB2-BD59-A6C34878D82A}">
                    <a16:rowId xmlns:a16="http://schemas.microsoft.com/office/drawing/2014/main" xmlns="" val="4036684872"/>
                  </a:ext>
                </a:extLst>
              </a:tr>
              <a:tr h="254812">
                <a:tc gridSpan="3"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Желтоқсан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7240120"/>
                  </a:ext>
                </a:extLst>
              </a:tr>
              <a:tr h="764436">
                <a:tc>
                  <a:txBody>
                    <a:bodyPr/>
                    <a:lstStyle/>
                    <a:p>
                      <a:pPr algn="ctr"/>
                      <a:r>
                        <a:rPr lang="kk-KZ" sz="1500">
                          <a:effectLst/>
                        </a:rPr>
                        <a:t>1</a:t>
                      </a:r>
                      <a:endParaRPr lang="ru-RU" sz="1500">
                        <a:effectLst/>
                      </a:endParaRPr>
                    </a:p>
                    <a:p>
                      <a:pPr algn="ctr"/>
                      <a:r>
                        <a:rPr lang="kk-KZ" sz="1500">
                          <a:effectLst/>
                        </a:rPr>
                        <a:t>2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Президент күні</a:t>
                      </a:r>
                    </a:p>
                    <a:p>
                      <a:pPr algn="ctr"/>
                      <a:r>
                        <a:rPr lang="kk-K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«Еркіндігі елімнің-Тәуелсіздік» Т</a:t>
                      </a:r>
                      <a:r>
                        <a:rPr lang="kk-K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ә</a:t>
                      </a:r>
                      <a:r>
                        <a:rPr lang="kk-K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уелсіздік к</a:t>
                      </a:r>
                      <a:r>
                        <a:rPr lang="kk-K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ү</a:t>
                      </a:r>
                      <a:r>
                        <a:rPr lang="kk-K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ні</a:t>
                      </a:r>
                      <a:endParaRPr lang="kk-KZ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Әдіскер, тәрбиешілер, пән мұғалімдері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extLst>
                  <a:ext uri="{0D108BD9-81ED-4DB2-BD59-A6C34878D82A}">
                    <a16:rowId xmlns:a16="http://schemas.microsoft.com/office/drawing/2014/main" xmlns="" val="763553904"/>
                  </a:ext>
                </a:extLst>
              </a:tr>
              <a:tr h="254812">
                <a:tc gridSpan="3"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Наурыз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3551536"/>
                  </a:ext>
                </a:extLst>
              </a:tr>
              <a:tr h="522117">
                <a:tc>
                  <a:txBody>
                    <a:bodyPr/>
                    <a:lstStyle/>
                    <a:p>
                      <a:pPr algn="ctr"/>
                      <a:r>
                        <a:rPr lang="kk-KZ" sz="1500">
                          <a:effectLst/>
                        </a:rPr>
                        <a:t>1</a:t>
                      </a:r>
                      <a:endParaRPr lang="ru-RU" sz="1500">
                        <a:effectLst/>
                      </a:endParaRPr>
                    </a:p>
                    <a:p>
                      <a:pPr algn="ctr"/>
                      <a:r>
                        <a:rPr lang="kk-KZ" sz="1500">
                          <a:effectLst/>
                        </a:rPr>
                        <a:t> 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«Алғыс деген ел сыйы» алғыс айту күні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Әдіскер, тәрбиешілер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extLst>
                  <a:ext uri="{0D108BD9-81ED-4DB2-BD59-A6C34878D82A}">
                    <a16:rowId xmlns:a16="http://schemas.microsoft.com/office/drawing/2014/main" xmlns="" val="1442692267"/>
                  </a:ext>
                </a:extLst>
              </a:tr>
              <a:tr h="254812">
                <a:tc gridSpan="3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Сәуір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5251185"/>
                  </a:ext>
                </a:extLst>
              </a:tr>
              <a:tr h="261059">
                <a:tc>
                  <a:txBody>
                    <a:bodyPr/>
                    <a:lstStyle/>
                    <a:p>
                      <a:pPr algn="ctr"/>
                      <a:r>
                        <a:rPr lang="kk-KZ" sz="1500">
                          <a:effectLst/>
                        </a:rPr>
                        <a:t>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«Ғарышқа  саяхат» ғарышкерлер күні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тәрбиешіліер.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extLst>
                  <a:ext uri="{0D108BD9-81ED-4DB2-BD59-A6C34878D82A}">
                    <a16:rowId xmlns:a16="http://schemas.microsoft.com/office/drawing/2014/main" xmlns="" val="4183458749"/>
                  </a:ext>
                </a:extLst>
              </a:tr>
              <a:tr h="254812">
                <a:tc gridSpan="3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Мамыр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39830988"/>
                  </a:ext>
                </a:extLst>
              </a:tr>
              <a:tr h="487309">
                <a:tc>
                  <a:txBody>
                    <a:bodyPr/>
                    <a:lstStyle/>
                    <a:p>
                      <a:pPr algn="ctr"/>
                      <a:r>
                        <a:rPr lang="kk-KZ" sz="1500">
                          <a:effectLst/>
                        </a:rPr>
                        <a:t>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«Достығымыз жарасқан!» бірлік күні.</a:t>
                      </a:r>
                    </a:p>
                    <a:p>
                      <a:pPr algn="ctr"/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«Біз Отанның сарбаздары» Отан қорғаушылар , «Ұлы Жеңіс жасасын!» Жеңіс күні</a:t>
                      </a:r>
                    </a:p>
                  </a:txBody>
                  <a:tcPr marL="51061" marR="510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тәрбиешілер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61" marR="51061" marT="0" marB="0"/>
                </a:tc>
                <a:extLst>
                  <a:ext uri="{0D108BD9-81ED-4DB2-BD59-A6C34878D82A}">
                    <a16:rowId xmlns:a16="http://schemas.microsoft.com/office/drawing/2014/main" xmlns="" val="2910155255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FF55DA53-C098-8531-68BF-CF51172C8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4106" y="659749"/>
            <a:ext cx="4429098" cy="315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kk-KZ" alt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қ</a:t>
            </a:r>
            <a:r>
              <a:rPr lang="kk-KZ" alt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ырыпты</a:t>
            </a:r>
            <a:r>
              <a:rPr lang="kk-KZ" alt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қ</a:t>
            </a:r>
            <a:r>
              <a:rPr lang="kk-KZ" alt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к</a:t>
            </a:r>
            <a:r>
              <a:rPr lang="kk-KZ" alt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ү</a:t>
            </a:r>
            <a:r>
              <a:rPr lang="kk-KZ" alt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ндер мен апталар (жоба әдісі)</a:t>
            </a:r>
            <a:endParaRPr lang="kk-KZ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767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DAEF32CD-620D-1B81-0FFB-BCB6BEDFEF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593982"/>
              </p:ext>
            </p:extLst>
          </p:nvPr>
        </p:nvGraphicFramePr>
        <p:xfrm>
          <a:off x="821291" y="798599"/>
          <a:ext cx="10797434" cy="56631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62273">
                  <a:extLst>
                    <a:ext uri="{9D8B030D-6E8A-4147-A177-3AD203B41FA5}">
                      <a16:colId xmlns:a16="http://schemas.microsoft.com/office/drawing/2014/main" xmlns="" val="3522963388"/>
                    </a:ext>
                  </a:extLst>
                </a:gridCol>
                <a:gridCol w="5040296">
                  <a:extLst>
                    <a:ext uri="{9D8B030D-6E8A-4147-A177-3AD203B41FA5}">
                      <a16:colId xmlns:a16="http://schemas.microsoft.com/office/drawing/2014/main" xmlns="" val="1053624653"/>
                    </a:ext>
                  </a:extLst>
                </a:gridCol>
                <a:gridCol w="2016118">
                  <a:extLst>
                    <a:ext uri="{9D8B030D-6E8A-4147-A177-3AD203B41FA5}">
                      <a16:colId xmlns:a16="http://schemas.microsoft.com/office/drawing/2014/main" xmlns="" val="375374585"/>
                    </a:ext>
                  </a:extLst>
                </a:gridCol>
                <a:gridCol w="3178747">
                  <a:extLst>
                    <a:ext uri="{9D8B030D-6E8A-4147-A177-3AD203B41FA5}">
                      <a16:colId xmlns:a16="http://schemas.microsoft.com/office/drawing/2014/main" xmlns="" val="725399913"/>
                    </a:ext>
                  </a:extLst>
                </a:gridCol>
              </a:tblGrid>
              <a:tr h="4192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Іс-шаралар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Айлар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Жауаптылар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74005589"/>
                  </a:ext>
                </a:extLst>
              </a:tr>
              <a:tr h="499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«Қүзгі калейдоскоп» 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Қыркүйек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Ортаңғы, ересек, мектепалды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93308388"/>
                  </a:ext>
                </a:extLst>
              </a:tr>
              <a:tr h="5676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«Денсаулық еліне саяхат»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Қазан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Ортаңғы, ересек, мектепалды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477056909"/>
                  </a:ext>
                </a:extLst>
              </a:tr>
              <a:tr h="573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«Ертегілер әлемінде!»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Қараша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Ортаңғы, ересек, мектепалды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117461960"/>
                  </a:ext>
                </a:extLst>
              </a:tr>
              <a:tr h="602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«Қысқы қызықтар» 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Желтоқсан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Ортаңғы, ересек, мектепалды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2497237776"/>
                  </a:ext>
                </a:extLst>
              </a:tr>
              <a:tr h="592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«Қысқы олимпиада»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Қаңтар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Ортаңғы, ересек, мектепалды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980416517"/>
                  </a:ext>
                </a:extLst>
              </a:tr>
              <a:tr h="613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«Көңілді старттар»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Ортаңғы, ересек, мектепалды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899295929"/>
                  </a:ext>
                </a:extLst>
              </a:tr>
              <a:tr h="6036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«Біз спортшылармыз»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Наурыз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Барлық топтар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874794089"/>
                  </a:ext>
                </a:extLst>
              </a:tr>
              <a:tr h="592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«Сиқырлы аралда» 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Сәуір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Барлық топтар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504730203"/>
                  </a:ext>
                </a:extLst>
              </a:tr>
              <a:tr h="5993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«Ойын еліне саяхат»</a:t>
                      </a:r>
                      <a:endParaRPr lang="aa-ET" sz="1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Мамыр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Барлық топтар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10490912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1071C7C4-68D6-17BB-8382-17B368EFF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4089" y="468832"/>
            <a:ext cx="376256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Спорттық  іс- шаралар, мерекелер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35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2670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067CB676-80E8-D5D9-8D57-49FE82021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678357"/>
              </p:ext>
            </p:extLst>
          </p:nvPr>
        </p:nvGraphicFramePr>
        <p:xfrm>
          <a:off x="1229360" y="2122288"/>
          <a:ext cx="9652000" cy="4156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93379">
                  <a:extLst>
                    <a:ext uri="{9D8B030D-6E8A-4147-A177-3AD203B41FA5}">
                      <a16:colId xmlns:a16="http://schemas.microsoft.com/office/drawing/2014/main" xmlns="" val="507181072"/>
                    </a:ext>
                  </a:extLst>
                </a:gridCol>
                <a:gridCol w="2101168">
                  <a:extLst>
                    <a:ext uri="{9D8B030D-6E8A-4147-A177-3AD203B41FA5}">
                      <a16:colId xmlns:a16="http://schemas.microsoft.com/office/drawing/2014/main" xmlns="" val="3015610836"/>
                    </a:ext>
                  </a:extLst>
                </a:gridCol>
                <a:gridCol w="2657453">
                  <a:extLst>
                    <a:ext uri="{9D8B030D-6E8A-4147-A177-3AD203B41FA5}">
                      <a16:colId xmlns:a16="http://schemas.microsoft.com/office/drawing/2014/main" xmlns="" val="3061940166"/>
                    </a:ext>
                  </a:extLst>
                </a:gridCol>
              </a:tblGrid>
              <a:tr h="827748">
                <a:tc>
                  <a:txBody>
                    <a:bodyPr/>
                    <a:lstStyle/>
                    <a:p>
                      <a:pPr marL="228600"/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Көрме тақырыптары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мерзімі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жауапты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2756460951"/>
                  </a:ext>
                </a:extLst>
              </a:tr>
              <a:tr h="8277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«Табиғи сыйлықтар жинағы» </a:t>
                      </a:r>
                      <a:r>
                        <a:rPr lang="kk-KZ" sz="16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табиғи материалдар</a:t>
                      </a:r>
                      <a:endParaRPr lang="aa-ET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қыркүйек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тәрбиешілер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909409276"/>
                  </a:ext>
                </a:extLst>
              </a:tr>
              <a:tr h="845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6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Сиқыршы</a:t>
                      </a: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қыс</a:t>
                      </a: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(</a:t>
                      </a:r>
                      <a:r>
                        <a:rPr lang="ru-RU" sz="16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әртүрлі</a:t>
                      </a: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материал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aa-E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желтоқсан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0300457"/>
                  </a:ext>
                </a:extLst>
              </a:tr>
              <a:tr h="8277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6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Көңілді</a:t>
                      </a: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шеберхана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қолөнер көрмесі, жүн, былғары, киіз, ағаш, жіп, қағаз, саз және т. б.       </a:t>
                      </a:r>
                      <a:endParaRPr lang="aa-E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наурыз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6042577"/>
                  </a:ext>
                </a:extLst>
              </a:tr>
              <a:tr h="8277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Жазғы бояулар</a:t>
                      </a: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 </a:t>
                      </a:r>
                      <a:r>
                        <a:rPr lang="ru-RU" sz="16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сурет</a:t>
                      </a:r>
                      <a:endParaRPr lang="aa-E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маусым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7776358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CC2FC415-B477-1DB7-53E1-00C334283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8238" y="1663960"/>
            <a:ext cx="6188554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Балалар шығармашылығының көрмелері</a:t>
            </a:r>
            <a:r>
              <a:rPr lang="kk-KZ" altLang="ru-RU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kk-KZ" altLang="ru-RU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2781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2793AA89-4D59-9B19-3E76-C4DBD5878B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929644"/>
              </p:ext>
            </p:extLst>
          </p:nvPr>
        </p:nvGraphicFramePr>
        <p:xfrm>
          <a:off x="727205" y="1370728"/>
          <a:ext cx="10659649" cy="48818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1878">
                  <a:extLst>
                    <a:ext uri="{9D8B030D-6E8A-4147-A177-3AD203B41FA5}">
                      <a16:colId xmlns:a16="http://schemas.microsoft.com/office/drawing/2014/main" xmlns="" val="4136245047"/>
                    </a:ext>
                  </a:extLst>
                </a:gridCol>
                <a:gridCol w="3305551">
                  <a:extLst>
                    <a:ext uri="{9D8B030D-6E8A-4147-A177-3AD203B41FA5}">
                      <a16:colId xmlns:a16="http://schemas.microsoft.com/office/drawing/2014/main" xmlns="" val="3799838075"/>
                    </a:ext>
                  </a:extLst>
                </a:gridCol>
                <a:gridCol w="3182220">
                  <a:extLst>
                    <a:ext uri="{9D8B030D-6E8A-4147-A177-3AD203B41FA5}">
                      <a16:colId xmlns:a16="http://schemas.microsoft.com/office/drawing/2014/main" xmlns="" val="80579410"/>
                    </a:ext>
                  </a:extLst>
                </a:gridCol>
              </a:tblGrid>
              <a:tr h="337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Мерзімі 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Топтар 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Жауаптылар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503118242"/>
                  </a:ext>
                </a:extLst>
              </a:tr>
              <a:tr h="511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Қыркүйек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Әдіскер, логопед музыка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Ашимова Б. К. Асаинова Г. Х.</a:t>
                      </a:r>
                      <a:endParaRPr lang="aa-ET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Абильдинова М. А.</a:t>
                      </a:r>
                      <a:endParaRPr lang="aa-ET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753225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Қазан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дене шынықтыру нұсқаушысы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Рыскулова А. Б.</a:t>
                      </a:r>
                      <a:endParaRPr lang="aa-ET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88780135"/>
                  </a:ext>
                </a:extLst>
              </a:tr>
              <a:tr h="377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Қараша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«Сұңқар» тобы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Иманова Б.Н.</a:t>
                      </a:r>
                      <a:endParaRPr lang="aa-ET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51381421"/>
                  </a:ext>
                </a:extLst>
              </a:tr>
              <a:tr h="377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Желтоқсан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«Еркетай» тобы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Маханова Г. М..</a:t>
                      </a:r>
                      <a:endParaRPr lang="aa-ET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46045090"/>
                  </a:ext>
                </a:extLst>
              </a:tr>
              <a:tr h="377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Қаңтар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«Балдырған»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Боранбай А. Ж..</a:t>
                      </a:r>
                      <a:endParaRPr lang="aa-ET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30703311"/>
                  </a:ext>
                </a:extLst>
              </a:tr>
              <a:tr h="377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Ақпан 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«Жұлдыз» тобы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Райымбек Ж.</a:t>
                      </a:r>
                      <a:endParaRPr lang="aa-ET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69023607"/>
                  </a:ext>
                </a:extLst>
              </a:tr>
              <a:tr h="377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Наурыз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«Ақжелек» тобы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Бейсенова Р.А.</a:t>
                      </a:r>
                      <a:endParaRPr lang="aa-ET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21657279"/>
                  </a:ext>
                </a:extLst>
              </a:tr>
              <a:tr h="377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Сәуір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«Балапан» тобы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Шокумова А. М.</a:t>
                      </a:r>
                      <a:endParaRPr lang="aa-ET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5959143"/>
                  </a:ext>
                </a:extLst>
              </a:tr>
              <a:tr h="377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Мамыр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«Айгөлек» тобы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Есентаева Ж. К.</a:t>
                      </a:r>
                      <a:endParaRPr lang="aa-ET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33394795"/>
                  </a:ext>
                </a:extLst>
              </a:tr>
              <a:tr h="377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Маусым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«Қарлығаш» тобы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Смагулова Г.А.</a:t>
                      </a:r>
                      <a:endParaRPr lang="aa-ET" sz="1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12402543"/>
                  </a:ext>
                </a:extLst>
              </a:tr>
              <a:tr h="377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Шілде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Тамыз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Барлық топтар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Утепова Ж. М.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Идрисова К. Г.</a:t>
                      </a:r>
                      <a:endParaRPr lang="aa-ET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61296535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8BCBFAFC-BDE7-8104-C23B-98E87EAB8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4606" y="1002289"/>
            <a:ext cx="344036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kk-KZ" alt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ресурсқа шығу кестесі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35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357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9F0A252E-F8DA-2A98-51A7-424B5ED8C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422673"/>
              </p:ext>
            </p:extLst>
          </p:nvPr>
        </p:nvGraphicFramePr>
        <p:xfrm>
          <a:off x="643722" y="1020150"/>
          <a:ext cx="10904556" cy="5460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8716">
                  <a:extLst>
                    <a:ext uri="{9D8B030D-6E8A-4147-A177-3AD203B41FA5}">
                      <a16:colId xmlns:a16="http://schemas.microsoft.com/office/drawing/2014/main" xmlns="" val="3314577887"/>
                    </a:ext>
                  </a:extLst>
                </a:gridCol>
                <a:gridCol w="1265801">
                  <a:extLst>
                    <a:ext uri="{9D8B030D-6E8A-4147-A177-3AD203B41FA5}">
                      <a16:colId xmlns:a16="http://schemas.microsoft.com/office/drawing/2014/main" xmlns="" val="387999285"/>
                    </a:ext>
                  </a:extLst>
                </a:gridCol>
                <a:gridCol w="584480">
                  <a:extLst>
                    <a:ext uri="{9D8B030D-6E8A-4147-A177-3AD203B41FA5}">
                      <a16:colId xmlns:a16="http://schemas.microsoft.com/office/drawing/2014/main" xmlns="" val="431978597"/>
                    </a:ext>
                  </a:extLst>
                </a:gridCol>
                <a:gridCol w="584480">
                  <a:extLst>
                    <a:ext uri="{9D8B030D-6E8A-4147-A177-3AD203B41FA5}">
                      <a16:colId xmlns:a16="http://schemas.microsoft.com/office/drawing/2014/main" xmlns="" val="1005364945"/>
                    </a:ext>
                  </a:extLst>
                </a:gridCol>
                <a:gridCol w="583792">
                  <a:extLst>
                    <a:ext uri="{9D8B030D-6E8A-4147-A177-3AD203B41FA5}">
                      <a16:colId xmlns:a16="http://schemas.microsoft.com/office/drawing/2014/main" xmlns="" val="2010999229"/>
                    </a:ext>
                  </a:extLst>
                </a:gridCol>
                <a:gridCol w="583792">
                  <a:extLst>
                    <a:ext uri="{9D8B030D-6E8A-4147-A177-3AD203B41FA5}">
                      <a16:colId xmlns:a16="http://schemas.microsoft.com/office/drawing/2014/main" xmlns="" val="2465201405"/>
                    </a:ext>
                  </a:extLst>
                </a:gridCol>
                <a:gridCol w="583792">
                  <a:extLst>
                    <a:ext uri="{9D8B030D-6E8A-4147-A177-3AD203B41FA5}">
                      <a16:colId xmlns:a16="http://schemas.microsoft.com/office/drawing/2014/main" xmlns="" val="1778978543"/>
                    </a:ext>
                  </a:extLst>
                </a:gridCol>
                <a:gridCol w="584480">
                  <a:extLst>
                    <a:ext uri="{9D8B030D-6E8A-4147-A177-3AD203B41FA5}">
                      <a16:colId xmlns:a16="http://schemas.microsoft.com/office/drawing/2014/main" xmlns="" val="3622120432"/>
                    </a:ext>
                  </a:extLst>
                </a:gridCol>
                <a:gridCol w="584480">
                  <a:extLst>
                    <a:ext uri="{9D8B030D-6E8A-4147-A177-3AD203B41FA5}">
                      <a16:colId xmlns:a16="http://schemas.microsoft.com/office/drawing/2014/main" xmlns="" val="3396248146"/>
                    </a:ext>
                  </a:extLst>
                </a:gridCol>
                <a:gridCol w="583792">
                  <a:extLst>
                    <a:ext uri="{9D8B030D-6E8A-4147-A177-3AD203B41FA5}">
                      <a16:colId xmlns:a16="http://schemas.microsoft.com/office/drawing/2014/main" xmlns="" val="1106199577"/>
                    </a:ext>
                  </a:extLst>
                </a:gridCol>
                <a:gridCol w="486951">
                  <a:extLst>
                    <a:ext uri="{9D8B030D-6E8A-4147-A177-3AD203B41FA5}">
                      <a16:colId xmlns:a16="http://schemas.microsoft.com/office/drawing/2014/main" xmlns="" val="376753224"/>
                    </a:ext>
                  </a:extLst>
                </a:gridCol>
              </a:tblGrid>
              <a:tr h="15633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Жедел бақылау сұрақтары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тексеруші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Айлар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9621760"/>
                  </a:ext>
                </a:extLst>
              </a:tr>
              <a:tr h="1563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Қыр.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Желт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Қаңт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Наур.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Сәуір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</a:t>
                      </a: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extLst>
                  <a:ext uri="{0D108BD9-81ED-4DB2-BD59-A6C34878D82A}">
                    <a16:rowId xmlns:a16="http://schemas.microsoft.com/office/drawing/2014/main" xmlns="" val="908005501"/>
                  </a:ext>
                </a:extLst>
              </a:tr>
              <a:tr h="173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анитарлық-гигиеналық жағдай</a:t>
                      </a:r>
                      <a:endParaRPr lang="aa-E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Медбике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63431627"/>
                  </a:ext>
                </a:extLst>
              </a:tr>
              <a:tr h="173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алалардың өмірі мен денсаулығын сақтау</a:t>
                      </a:r>
                      <a:endParaRPr lang="aa-E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75880203"/>
                  </a:ext>
                </a:extLst>
              </a:tr>
              <a:tr h="312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Балалар ауру- сырқауына талдау жасау</a:t>
                      </a:r>
                      <a:endParaRPr lang="aa-E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Дәрігер, медбике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17369813"/>
                  </a:ext>
                </a:extLst>
              </a:tr>
              <a:tr h="4685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Дене шынықтыру ойын- сауықтарының өткізілуі</a:t>
                      </a:r>
                      <a:endParaRPr lang="aa-E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Дене шынықтыру нұсқаушылары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94488450"/>
                  </a:ext>
                </a:extLst>
              </a:tr>
              <a:tr h="3567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Балалар өмірін ұйымдастыру және тәрбиелеуді жоспарлау циклограммасы</a:t>
                      </a:r>
                      <a:endParaRPr lang="aa-E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Меңгеруші, </a:t>
                      </a:r>
                      <a:r>
                        <a:rPr lang="kk-KZ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әдіскер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11170081"/>
                  </a:ext>
                </a:extLst>
              </a:tr>
              <a:tr h="356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Педагогтардың ұйымдастырылған іс-әрекетіне қатысу	</a:t>
                      </a:r>
                      <a:endParaRPr lang="aa-E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Меңгеруші, әдіскер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0872125"/>
                  </a:ext>
                </a:extLst>
              </a:tr>
              <a:tr h="173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Таңертеңгі фильтр, таңғы қабылдаудың өткізілуі</a:t>
                      </a:r>
                      <a:endParaRPr lang="aa-ET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Медбике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63560414"/>
                  </a:ext>
                </a:extLst>
              </a:tr>
              <a:tr h="3123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Таңғы, ұйқыдан кейінгі жаттығулардың өткізілуі</a:t>
                      </a:r>
                      <a:endParaRPr lang="aa-ET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Меңгеруші, әдіскер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58559471"/>
                  </a:ext>
                </a:extLst>
              </a:tr>
              <a:tr h="1007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Ұлттық құндылықтарды қалыптастыру, қауіпсіздік  бағытындағы іс-әрекеттер</a:t>
                      </a:r>
                      <a:r>
                        <a:rPr lang="kk-KZ" sz="1100" kern="1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kern="1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aa-ET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Меңгеруші, дәрігер,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медбике,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әдіскер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80171460"/>
                  </a:ext>
                </a:extLst>
              </a:tr>
              <a:tr h="624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Серуеннің өткізілуі, дайындығы, тиімділігі</a:t>
                      </a:r>
                      <a:endParaRPr lang="aa-ET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kern="0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aa-ET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Медбике, дәрігер, дене шынықтыру нұсқаушысы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14450153"/>
                  </a:ext>
                </a:extLst>
              </a:tr>
              <a:tr h="4685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Топтардағы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тамақтануды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бақылау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Медбике, дәрігер, меңгеруші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72570612"/>
                  </a:ext>
                </a:extLst>
              </a:tr>
              <a:tr h="323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Балалардың күн тәртібіндегі қызметі (циклограммаға сәйкес)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Меңгеруші,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әдіскер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6552179"/>
                  </a:ext>
                </a:extLst>
              </a:tr>
              <a:tr h="156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100" b="1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Барлық айдағы жалпы саны</a:t>
                      </a:r>
                      <a:r>
                        <a:rPr lang="ru-RU" sz="1100" b="1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100" b="1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21" marR="35821" marT="0" marB="0"/>
                </a:tc>
                <a:extLst>
                  <a:ext uri="{0D108BD9-81ED-4DB2-BD59-A6C34878D82A}">
                    <a16:rowId xmlns:a16="http://schemas.microsoft.com/office/drawing/2014/main" xmlns="" val="232757218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CD9FD666-3650-AD26-1893-1BEEB8A5E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522" y="697473"/>
            <a:ext cx="878646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1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Бақылау мен басқару 202</a:t>
            </a:r>
            <a:r>
              <a:rPr lang="ru-RU" altLang="ru-RU" sz="1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kk-KZ" altLang="ru-RU" sz="1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-2025 оқу жылы.</a:t>
            </a:r>
            <a:endParaRPr lang="ru-RU" alt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892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FFE13E93-4820-8C98-79F5-B89AE60202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91634"/>
              </p:ext>
            </p:extLst>
          </p:nvPr>
        </p:nvGraphicFramePr>
        <p:xfrm>
          <a:off x="775335" y="2045971"/>
          <a:ext cx="10412730" cy="44518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01204">
                  <a:extLst>
                    <a:ext uri="{9D8B030D-6E8A-4147-A177-3AD203B41FA5}">
                      <a16:colId xmlns:a16="http://schemas.microsoft.com/office/drawing/2014/main" xmlns="" val="2026630921"/>
                    </a:ext>
                  </a:extLst>
                </a:gridCol>
                <a:gridCol w="1176929">
                  <a:extLst>
                    <a:ext uri="{9D8B030D-6E8A-4147-A177-3AD203B41FA5}">
                      <a16:colId xmlns:a16="http://schemas.microsoft.com/office/drawing/2014/main" xmlns="" val="2756128500"/>
                    </a:ext>
                  </a:extLst>
                </a:gridCol>
                <a:gridCol w="2362118">
                  <a:extLst>
                    <a:ext uri="{9D8B030D-6E8A-4147-A177-3AD203B41FA5}">
                      <a16:colId xmlns:a16="http://schemas.microsoft.com/office/drawing/2014/main" xmlns="" val="3818269163"/>
                    </a:ext>
                  </a:extLst>
                </a:gridCol>
                <a:gridCol w="1672479">
                  <a:extLst>
                    <a:ext uri="{9D8B030D-6E8A-4147-A177-3AD203B41FA5}">
                      <a16:colId xmlns:a16="http://schemas.microsoft.com/office/drawing/2014/main" xmlns="" val="4106201965"/>
                    </a:ext>
                  </a:extLst>
                </a:gridCol>
              </a:tblGrid>
              <a:tr h="446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5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Бақылаудың түрі 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943" marR="509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5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мерзімі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943" marR="509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5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лауызымдық тұлға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943" marR="509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5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Нәтижені талдау түрі 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943" marR="50943" marT="0" marB="0"/>
                </a:tc>
                <a:extLst>
                  <a:ext uri="{0D108BD9-81ED-4DB2-BD59-A6C34878D82A}">
                    <a16:rowId xmlns:a16="http://schemas.microsoft.com/office/drawing/2014/main" xmlns="" val="1973664637"/>
                  </a:ext>
                </a:extLst>
              </a:tr>
              <a:tr h="10185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u="sng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kk-KZ" sz="1400" u="sng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ақырыптық бақылау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Ұлттық құндылықтарды қалыптастыру бағытындағы бөбекжайдағы іс-әрекеттер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қараша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Оразбаева А. К.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Ашимова Б. К.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Тасболатова К.К.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Ақпараттық анықтама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943" marR="50943" marT="0" marB="0"/>
                </a:tc>
                <a:extLst>
                  <a:ext uri="{0D108BD9-81ED-4DB2-BD59-A6C34878D82A}">
                    <a16:rowId xmlns:a16="http://schemas.microsoft.com/office/drawing/2014/main" xmlns="" val="4169911988"/>
                  </a:ext>
                </a:extLst>
              </a:tr>
              <a:tr h="7376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u="sng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kk-KZ" sz="1400" u="sng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ақырыптық бақылау</a:t>
                      </a: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Балаларға арналған экологиялық ойындар жинағы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қантар 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Оразбаева А. К.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Ашимова Б. К.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Асаинова Г. Х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Ақпараттық анықтама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943" marR="50943" marT="0" marB="0"/>
                </a:tc>
                <a:extLst>
                  <a:ext uri="{0D108BD9-81ED-4DB2-BD59-A6C34878D82A}">
                    <a16:rowId xmlns:a16="http://schemas.microsoft.com/office/drawing/2014/main" xmlns="" val="1117580394"/>
                  </a:ext>
                </a:extLst>
              </a:tr>
              <a:tr h="7376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u="sng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kk-KZ" sz="1400" u="sng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ақырыптық бақылау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Балалардың балабақшада болуының қауіпсіз шарттары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наурыз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Оразбаева А. К.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Ашимова Б. К.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Тасбулатова К. К.</a:t>
                      </a:r>
                      <a:endParaRPr lang="aa-ET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Ақпараттық анықтама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943" marR="50943" marT="0" marB="0"/>
                </a:tc>
                <a:extLst>
                  <a:ext uri="{0D108BD9-81ED-4DB2-BD59-A6C34878D82A}">
                    <a16:rowId xmlns:a16="http://schemas.microsoft.com/office/drawing/2014/main" xmlns="" val="593379893"/>
                  </a:ext>
                </a:extLst>
              </a:tr>
              <a:tr h="9686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u="sng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Жаппай бақылау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Мектекпалды тобындағы тәрбиеленушілердің бағдарламаны меңгеруі, мектепке дайындығы.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сәуір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u="sng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Меңгеруші, әдіскер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u="sng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</a:t>
                      </a:r>
                      <a:endParaRPr lang="aa-ET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Ақпараттық анықтама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943" marR="50943" marT="0" marB="0"/>
                </a:tc>
                <a:extLst>
                  <a:ext uri="{0D108BD9-81ED-4DB2-BD59-A6C34878D82A}">
                    <a16:rowId xmlns:a16="http://schemas.microsoft.com/office/drawing/2014/main" xmlns="" val="1028253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5963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1A410C7E-FFEF-8401-232A-DF70579D4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046804"/>
              </p:ext>
            </p:extLst>
          </p:nvPr>
        </p:nvGraphicFramePr>
        <p:xfrm>
          <a:off x="1005840" y="1211579"/>
          <a:ext cx="10264139" cy="49834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3629">
                  <a:extLst>
                    <a:ext uri="{9D8B030D-6E8A-4147-A177-3AD203B41FA5}">
                      <a16:colId xmlns:a16="http://schemas.microsoft.com/office/drawing/2014/main" xmlns="" val="2888582914"/>
                    </a:ext>
                  </a:extLst>
                </a:gridCol>
                <a:gridCol w="5756445">
                  <a:extLst>
                    <a:ext uri="{9D8B030D-6E8A-4147-A177-3AD203B41FA5}">
                      <a16:colId xmlns:a16="http://schemas.microsoft.com/office/drawing/2014/main" xmlns="" val="2363739159"/>
                    </a:ext>
                  </a:extLst>
                </a:gridCol>
                <a:gridCol w="3134065">
                  <a:extLst>
                    <a:ext uri="{9D8B030D-6E8A-4147-A177-3AD203B41FA5}">
                      <a16:colId xmlns:a16="http://schemas.microsoft.com/office/drawing/2014/main" xmlns="" val="4189127665"/>
                    </a:ext>
                  </a:extLst>
                </a:gridCol>
              </a:tblGrid>
              <a:tr h="4366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Жұмыстың түрі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жауаптылар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271874979"/>
                  </a:ext>
                </a:extLst>
              </a:tr>
              <a:tr h="22733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қазан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Мектеппен танысу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Сынып, кітапханаға саяхат. (бейнефильм арқылы)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бірінші сынып, мектепалды  топ балаларының мектепте оқу жағдайына бейімделу және білім деңгейінің нәтижесіне талдау жасау.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Мектепалды топ тәрбиешілері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2246323666"/>
                  </a:ext>
                </a:extLst>
              </a:tr>
              <a:tr h="22733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мамыр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Бақшамен қоштасу ертеңгіліктері.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Мектепалды  топ балаларын диагностикалау.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Мектепалды топ балаларына мінездеме дайындау.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психолог,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тәрбиешілер, бастауыш сынып мұғалімдері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2277171526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639FEDE6-D633-E717-2961-D61151ED8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6196" y="767265"/>
            <a:ext cx="8063426" cy="628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114264" rIns="68580" bIns="28566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lvl="1" defTabSz="685800">
              <a:tabLst>
                <a:tab pos="371475" algn="l"/>
              </a:tabLst>
            </a:pPr>
            <a:r>
              <a:rPr lang="kk-KZ" alt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Мектеппен жұмыстың сабақтастығы жұмыстары бойынша іс-шаралар.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371475" algn="l"/>
              </a:tabLst>
            </a:pPr>
            <a:endParaRPr lang="ru-RU" altLang="ru-RU" sz="1350" dirty="0"/>
          </a:p>
        </p:txBody>
      </p:sp>
    </p:spTree>
    <p:extLst>
      <p:ext uri="{BB962C8B-B14F-4D97-AF65-F5344CB8AC3E}">
        <p14:creationId xmlns:p14="http://schemas.microsoft.com/office/powerpoint/2010/main" val="8574174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5C6C01F7-FA53-BAC4-2082-028387E7B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337521"/>
              </p:ext>
            </p:extLst>
          </p:nvPr>
        </p:nvGraphicFramePr>
        <p:xfrm>
          <a:off x="1007110" y="1256525"/>
          <a:ext cx="10104120" cy="50199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41292">
                  <a:extLst>
                    <a:ext uri="{9D8B030D-6E8A-4147-A177-3AD203B41FA5}">
                      <a16:colId xmlns:a16="http://schemas.microsoft.com/office/drawing/2014/main" xmlns="" val="78114950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xmlns="" val="3918423740"/>
                    </a:ext>
                  </a:extLst>
                </a:gridCol>
                <a:gridCol w="1078339">
                  <a:extLst>
                    <a:ext uri="{9D8B030D-6E8A-4147-A177-3AD203B41FA5}">
                      <a16:colId xmlns:a16="http://schemas.microsoft.com/office/drawing/2014/main" xmlns="" val="4005631071"/>
                    </a:ext>
                  </a:extLst>
                </a:gridCol>
                <a:gridCol w="5958459">
                  <a:extLst>
                    <a:ext uri="{9D8B030D-6E8A-4147-A177-3AD203B41FA5}">
                      <a16:colId xmlns:a16="http://schemas.microsoft.com/office/drawing/2014/main" xmlns="" val="3893147901"/>
                    </a:ext>
                  </a:extLst>
                </a:gridCol>
              </a:tblGrid>
              <a:tr h="6572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Іс-шаралардың тақырыбы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Айы 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Мәселелер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811006461"/>
                  </a:ext>
                </a:extLst>
              </a:tr>
              <a:tr h="4362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600" b="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«Мектепке дейінгі жастағы балаларды оқыту мен тәрбиелеу»</a:t>
                      </a:r>
                      <a:endParaRPr lang="aa-ET" sz="1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aa-ET" sz="1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aa-ET" sz="1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aa-ET" sz="1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«Отбасы-тәрбиенің алтын бесігі»</a:t>
                      </a:r>
                      <a:endParaRPr lang="aa-ET" sz="1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Қыркүйек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Мамыр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Жалпы ата-аналар комитетін бекіту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Ата-аналар комитетінің төрағасын сайлау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- 202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-2025 оқу жылына МДҰ материалдық базасының дамуы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топтарға арналған оқу бағдарламасы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Топтарда балаларға қолайлы жағдай жасау үшін бірлескен жұмыс туралы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МДҰ жазғы уақыттағы жұмысын ұйымдастыру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Ата-аналар комитетінің есебі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МДҰ балаларға арналған қалалық іс-шараларға қатысу жұмысының қорытындысы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Учаскеде балалардың қозғалу белсенділігі үшін жағдай жасауға көмектесу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2718172081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BCE38A71-F276-57F7-AD19-55C2EAFD2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193" y="865385"/>
            <a:ext cx="44939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Ата – аналар жиналысы. Жалпы жиналыстар.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35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847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7456F25-2232-38D7-F87E-2C68E4A37AFA}"/>
              </a:ext>
            </a:extLst>
          </p:cNvPr>
          <p:cNvSpPr txBox="1"/>
          <p:nvPr/>
        </p:nvSpPr>
        <p:spPr>
          <a:xfrm>
            <a:off x="2323067" y="864038"/>
            <a:ext cx="754586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Ерейментау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бөлімінің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бөбекжайы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МКҚК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2023-2024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жылының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C019B80-B577-F4FD-3F22-D9FC81D602B5}"/>
              </a:ext>
            </a:extLst>
          </p:cNvPr>
          <p:cNvSpPr txBox="1"/>
          <p:nvPr/>
        </p:nvSpPr>
        <p:spPr>
          <a:xfrm>
            <a:off x="2323067" y="1779492"/>
            <a:ext cx="7908737" cy="4645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kk-KZ" sz="16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kk-KZ" sz="16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kk-KZ" sz="16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Жобалық әдіс негізінде мектеп жасына дейінгі балалардың танымдық-зерттеу қызметі арқылы</a:t>
            </a:r>
            <a:r>
              <a:rPr lang="kk-KZ" sz="16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тәрбиеленушілердің қимыл-қозғалыс, бейімделу, коммуникативтік, эмоционалдық, әлеуметтік, когнитивтік дағдыларын қалыптастыру.</a:t>
            </a:r>
            <a:endParaRPr lang="ru-RU" sz="16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kk-KZ" sz="16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Міндеттері:</a:t>
            </a:r>
            <a:r>
              <a:rPr lang="kk-KZ" sz="16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b="1" dirty="0"/>
          </a:p>
          <a:p>
            <a:pPr marL="342900" indent="-342900" algn="just">
              <a:buFont typeface="+mj-lt"/>
              <a:buAutoNum type="arabicPeriod"/>
            </a:pPr>
            <a:r>
              <a:rPr lang="kk-KZ" sz="16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Балалардың танымдық-зерттеу жұмысын ұйымдастыруда  инновациялық тәсілдер арқылы олардың танымдық белсенділігін дамыту жұмыстарын жетілдіру;</a:t>
            </a:r>
            <a:endParaRPr lang="ru-RU" sz="1600" b="1" dirty="0"/>
          </a:p>
          <a:p>
            <a:pPr marL="342900" indent="-342900" algn="just">
              <a:buFont typeface="+mj-lt"/>
              <a:buAutoNum type="arabicPeriod"/>
            </a:pPr>
            <a:r>
              <a:rPr lang="kk-KZ" sz="16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-Отанды, ана тілін сүюге, ұлттық бірегейлік пен азаматтық негіздеріне және патриотизмге баулу </a:t>
            </a:r>
            <a:endParaRPr lang="ru-RU" sz="1600" b="1" dirty="0"/>
          </a:p>
          <a:p>
            <a:pPr marL="342900" indent="-342900" algn="just">
              <a:buFont typeface="+mj-lt"/>
              <a:buAutoNum type="arabicPeriod"/>
            </a:pPr>
            <a:r>
              <a:rPr lang="kk-KZ" sz="16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Педагогикалық процесс бағыттарының бірі ретінде жоба қызметін білім беру кеңістігінің тиімді құралы ретінде қолдануды жалғастыру;</a:t>
            </a:r>
            <a:endParaRPr lang="ru-RU" sz="1600" b="1" dirty="0"/>
          </a:p>
          <a:p>
            <a:pPr marL="342900" indent="-342900" algn="just">
              <a:buFont typeface="+mj-lt"/>
              <a:buAutoNum type="arabicPeriod"/>
            </a:pPr>
            <a:r>
              <a:rPr lang="kk-KZ" sz="16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Әлеуметтік тәжірибені байыта және инклюзивтік білім беруді жүзеге асыра отырып, өз жасындағы балалар ортасына үйлесімді қосу үшін интеграцияланған тәсілді қолдану және ерекше білім берілуіне қажеттілігі бар балалардың жан-жақты дамуын қамтамасыз ету.</a:t>
            </a:r>
            <a:endParaRPr lang="ru-RU" sz="1600" b="1" dirty="0"/>
          </a:p>
          <a:p>
            <a:pPr algn="just">
              <a:lnSpc>
                <a:spcPct val="107000"/>
              </a:lnSpc>
            </a:pPr>
            <a:r>
              <a:rPr lang="kk-KZ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0489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473FD08-9396-9605-6A9D-DAF6FCBDB538}"/>
              </a:ext>
            </a:extLst>
          </p:cNvPr>
          <p:cNvSpPr txBox="1"/>
          <p:nvPr/>
        </p:nvSpPr>
        <p:spPr>
          <a:xfrm>
            <a:off x="4018934" y="3136612"/>
            <a:ext cx="45736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рақмет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9201814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95CA6D-4895-0657-CF0D-7B644EA92626}"/>
              </a:ext>
            </a:extLst>
          </p:cNvPr>
          <p:cNvSpPr txBox="1"/>
          <p:nvPr/>
        </p:nvSpPr>
        <p:spPr>
          <a:xfrm>
            <a:off x="2209801" y="1258850"/>
            <a:ext cx="8078321" cy="3739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kk-KZ" sz="21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 1 педагогикалық кеңестің шешімі: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6858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1.Педагогтар мен тәрбиешілердің кәсіби біліктіліктерін жоғарлату мақсатында өзіндік білімдерін жетілдіру, шебер-сыныптар өткізу, үлгілік оқу бағдарламасы мазмұнын игеру бойынша бастапқы, аралық, қорытынды даму мониторингін сапалы жүргізу.  Үлгілік оқу бағдарламасын орындауды жалғастыру. Барлық жоспар түрлерін бекіту.</a:t>
            </a:r>
          </a:p>
          <a:p>
            <a:pPr algn="just" defTabSz="6858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(Жауаптылар: әдіскер, тәрбиешілер, пән мұғалімдері. Мерзімі: жыл бойы)</a:t>
            </a:r>
          </a:p>
          <a:p>
            <a:pPr algn="just" defTabSz="6858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endParaRPr lang="kk-KZ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6858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2.202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-2025 оқу жылының жұмыс жоспарында жоспарланған жұмыс түрлерін іске асыру.</a:t>
            </a:r>
          </a:p>
          <a:p>
            <a:pPr algn="just" defTabSz="6858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(Жауаптылар: әдіскер, тәрбиешілер, пән мұғалімдері)</a:t>
            </a:r>
          </a:p>
          <a:p>
            <a:pPr algn="just" defTabSz="6858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endParaRPr lang="kk-KZ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6858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«Жайдарлы жаз- 2024» жазғы сауықтыру жұмысы  жақсы  деп есептелсін.</a:t>
            </a:r>
          </a:p>
        </p:txBody>
      </p:sp>
    </p:spTree>
    <p:extLst>
      <p:ext uri="{BB962C8B-B14F-4D97-AF65-F5344CB8AC3E}">
        <p14:creationId xmlns:p14="http://schemas.microsoft.com/office/powerpoint/2010/main" val="2035921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5AEFBF3-87C3-11B8-6B1E-B4B1B66C36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5930" y="1000506"/>
            <a:ext cx="8561070" cy="485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539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DD8A9876-CD74-330D-C889-BDCDECB6C7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491884"/>
              </p:ext>
            </p:extLst>
          </p:nvPr>
        </p:nvGraphicFramePr>
        <p:xfrm>
          <a:off x="801665" y="896913"/>
          <a:ext cx="10534389" cy="58559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3238">
                  <a:extLst>
                    <a:ext uri="{9D8B030D-6E8A-4147-A177-3AD203B41FA5}">
                      <a16:colId xmlns:a16="http://schemas.microsoft.com/office/drawing/2014/main" xmlns="" val="2746394728"/>
                    </a:ext>
                  </a:extLst>
                </a:gridCol>
                <a:gridCol w="2523143">
                  <a:extLst>
                    <a:ext uri="{9D8B030D-6E8A-4147-A177-3AD203B41FA5}">
                      <a16:colId xmlns:a16="http://schemas.microsoft.com/office/drawing/2014/main" xmlns="" val="3882399018"/>
                    </a:ext>
                  </a:extLst>
                </a:gridCol>
                <a:gridCol w="4006670">
                  <a:extLst>
                    <a:ext uri="{9D8B030D-6E8A-4147-A177-3AD203B41FA5}">
                      <a16:colId xmlns:a16="http://schemas.microsoft.com/office/drawing/2014/main" xmlns="" val="3592977334"/>
                    </a:ext>
                  </a:extLst>
                </a:gridCol>
                <a:gridCol w="2371338">
                  <a:extLst>
                    <a:ext uri="{9D8B030D-6E8A-4147-A177-3AD203B41FA5}">
                      <a16:colId xmlns:a16="http://schemas.microsoft.com/office/drawing/2014/main" xmlns="" val="1549411790"/>
                    </a:ext>
                  </a:extLst>
                </a:gridCol>
              </a:tblGrid>
              <a:tr h="59977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мерзімі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50" marR="487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тақырыбы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50" marR="487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 тәртібі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50" marR="487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тапсырма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50" marR="48750" marT="0" marB="0"/>
                </a:tc>
                <a:extLst>
                  <a:ext uri="{0D108BD9-81ED-4DB2-BD59-A6C34878D82A}">
                    <a16:rowId xmlns:a16="http://schemas.microsoft.com/office/drawing/2014/main" xmlns="" val="778446435"/>
                  </a:ext>
                </a:extLst>
              </a:tr>
              <a:tr h="2486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тамыз (ақпарат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тық)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50" marR="4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«МДҰ жаңа          2024-2025 оқу жылының тәрбиелеу мен оқыту жұмысын ұйымдастырудың негізгі бағыттары»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50" marR="4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1.Жазғы сауықтыру жұмысының есебі, қорытындылау.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2.Бөбекжай топтарының жаңа оқу жылына дайындығының сараптамасы.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3.Жаңа 2024-2025 оқу жылының жылдық жоспарымен таныстыру.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Жұмыс оқу жоспарын бекіту. 5.Кадрларды орналастыру.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Педагогтарды марапаттау.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50" marR="487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-көгалдандыру және учаскелерді безендіру, </a:t>
                      </a: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топтың оқу жылына дайындығы бойынша есептеме дайындау.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-жазғы маусымдағы жұмыстың талдауы.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-санатқа берген өтініштерді қарастыру.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50" marR="48750" marT="0" marB="0"/>
                </a:tc>
                <a:extLst>
                  <a:ext uri="{0D108BD9-81ED-4DB2-BD59-A6C34878D82A}">
                    <a16:rowId xmlns:a16="http://schemas.microsoft.com/office/drawing/2014/main" xmlns="" val="3630592445"/>
                  </a:ext>
                </a:extLst>
              </a:tr>
              <a:tr h="2769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қараша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50" marR="4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«Бөбекжайда ұлттық құндылықтар мен ойындарды насихаттаудың маңызы»</a:t>
                      </a:r>
                      <a:endParaRPr lang="ru-RU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№1педагогикалық кеңес шешімінің орындалуы</a:t>
                      </a:r>
                      <a:endParaRPr lang="ru-RU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1.Тұсау кесер, кеңес</a:t>
                      </a:r>
                      <a:endParaRPr lang="ru-RU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«Ұлттық ойындар шеруі» тақырыбында көрме ұйымдастыру</a:t>
                      </a:r>
                      <a:endParaRPr lang="ru-RU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3.Тақырыптық бақылау </a:t>
                      </a:r>
                      <a:endParaRPr lang="ru-RU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Педкеңеске дайындық: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1.Тақырыптық бақылауды өткізу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Тұсаукесерге дайындалу.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48804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076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93A4FF02-3B2B-1EFC-7FE4-EDD6B87115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372579"/>
              </p:ext>
            </p:extLst>
          </p:nvPr>
        </p:nvGraphicFramePr>
        <p:xfrm>
          <a:off x="876823" y="726428"/>
          <a:ext cx="10471758" cy="5805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1571">
                  <a:extLst>
                    <a:ext uri="{9D8B030D-6E8A-4147-A177-3AD203B41FA5}">
                      <a16:colId xmlns:a16="http://schemas.microsoft.com/office/drawing/2014/main" xmlns="" val="1013691355"/>
                    </a:ext>
                  </a:extLst>
                </a:gridCol>
                <a:gridCol w="2585231">
                  <a:extLst>
                    <a:ext uri="{9D8B030D-6E8A-4147-A177-3AD203B41FA5}">
                      <a16:colId xmlns:a16="http://schemas.microsoft.com/office/drawing/2014/main" xmlns="" val="3844316106"/>
                    </a:ext>
                  </a:extLst>
                </a:gridCol>
                <a:gridCol w="4105265">
                  <a:extLst>
                    <a:ext uri="{9D8B030D-6E8A-4147-A177-3AD203B41FA5}">
                      <a16:colId xmlns:a16="http://schemas.microsoft.com/office/drawing/2014/main" xmlns="" val="848213632"/>
                    </a:ext>
                  </a:extLst>
                </a:gridCol>
                <a:gridCol w="2429691">
                  <a:extLst>
                    <a:ext uri="{9D8B030D-6E8A-4147-A177-3AD203B41FA5}">
                      <a16:colId xmlns:a16="http://schemas.microsoft.com/office/drawing/2014/main" xmlns="" val="3266003073"/>
                    </a:ext>
                  </a:extLst>
                </a:gridCol>
              </a:tblGrid>
              <a:tr h="1359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қаңтар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90" marR="194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"Жобалар мен эксперимент әдісі негізінде экологиялық тәрбие"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2 педагогикалық кеңес шешімінің орындалуы</a:t>
                      </a:r>
                      <a:endParaRPr lang="ru-RU" sz="1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1.Тұсау кесер, кеңес</a:t>
                      </a:r>
                      <a:endParaRPr lang="ru-RU" sz="1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kk-KZ" sz="14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Экологиялық тәрбие бойынша жобаларды қорғау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Тақырыптық бақылау</a:t>
                      </a:r>
                      <a:endParaRPr lang="ru-RU" sz="1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Педкеңеске дайындық:</a:t>
                      </a:r>
                      <a:endParaRPr lang="ru-RU" sz="1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1.Тақырыптық бақылауды өткізу</a:t>
                      </a:r>
                      <a:endParaRPr lang="ru-RU" sz="1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Кеңес дайындау</a:t>
                      </a:r>
                      <a:endParaRPr lang="ru-RU" sz="14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90" marR="19490" marT="0" marB="0"/>
                </a:tc>
                <a:extLst>
                  <a:ext uri="{0D108BD9-81ED-4DB2-BD59-A6C34878D82A}">
                    <a16:rowId xmlns:a16="http://schemas.microsoft.com/office/drawing/2014/main" xmlns="" val="1150300505"/>
                  </a:ext>
                </a:extLst>
              </a:tr>
              <a:tr h="1993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наурыз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90" marR="194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«Балалардың қауіпсіздігі мен денсаулығы»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№3 педагогикалық кеңес шешімінің орындалуы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1.Тұсау кесер, кеңес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2.Жобаны қорғау.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(д/ш нұсқаушылары)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Тасбулатова К. К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Сыздыкова Л. А.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Медбике Апенова А. А.)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Педкеңеске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дайындық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1.Тақырыптық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бақылауды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өткізу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kumimoji="0" lang="kk-KZ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Тұсаукесерге дайындалу.</a:t>
                      </a:r>
                      <a:endParaRPr kumimoji="0" lang="ru-RU" sz="14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90" marR="19490" marT="0" marB="0"/>
                </a:tc>
                <a:extLst>
                  <a:ext uri="{0D108BD9-81ED-4DB2-BD59-A6C34878D82A}">
                    <a16:rowId xmlns:a16="http://schemas.microsoft.com/office/drawing/2014/main" xmlns="" val="1697177026"/>
                  </a:ext>
                </a:extLst>
              </a:tr>
              <a:tr h="24530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Мамыр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(талдаулық-перспективті)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90" marR="194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жылының қорытынды талдауы.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Жазғы сауықтыру кезеңінің жоспарын бекіту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90" marR="194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1.№ 4 педагогикалық кеңес шешімінің орындалуы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Шығармашылық топтардың , жантанушы, логопед, медицина қызметкерлерінің қорытынды есептері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жылына қызметкерлердің жұмысының қорытындысын шығару. Марапаттау.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2.Балалардың дамуын диагностикалау.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3.Ауру-сырқаулықтың талдауы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90" marR="194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Анықтамалардың дайындалуы. Жаз мезгіліне арналған жоспарды зерделеу. Педагогтар бойынша мониторинг дайындау.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Мектепалды топтарында диагностика дайындау.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90" marR="19490" marT="0" marB="0"/>
                </a:tc>
                <a:extLst>
                  <a:ext uri="{0D108BD9-81ED-4DB2-BD59-A6C34878D82A}">
                    <a16:rowId xmlns:a16="http://schemas.microsoft.com/office/drawing/2014/main" xmlns="" val="1309978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623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FDB4F99-AC4A-6EE8-DE7E-05A5B9A8CA9B}"/>
              </a:ext>
            </a:extLst>
          </p:cNvPr>
          <p:cNvSpPr txBox="1"/>
          <p:nvPr/>
        </p:nvSpPr>
        <p:spPr>
          <a:xfrm>
            <a:off x="2006447" y="838785"/>
            <a:ext cx="8455067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«Балаба</a:t>
            </a:r>
            <a:r>
              <a:rPr lang="kk-KZ" sz="2000" b="1" dirty="0">
                <a:latin typeface="Times New Roman" panose="02020603050405020304" pitchFamily="18" charset="0"/>
                <a:ea typeface="MS Gothic" panose="020B0609070205080204" pitchFamily="49" charset="-128"/>
              </a:rPr>
              <a:t>қ</a:t>
            </a:r>
            <a:r>
              <a:rPr lang="kk-KZ" sz="2000" b="1" dirty="0">
                <a:latin typeface="Times New Roman" panose="02020603050405020304" pitchFamily="18" charset="0"/>
                <a:ea typeface="Microsoft YaHei" panose="020B0503020204020204" pitchFamily="34" charset="-122"/>
              </a:rPr>
              <a:t>ша </a:t>
            </a:r>
            <a:r>
              <a:rPr lang="kk-KZ" sz="2000" b="1" dirty="0">
                <a:latin typeface="Times New Roman" panose="02020603050405020304" pitchFamily="18" charset="0"/>
                <a:ea typeface="MS Gothic" panose="020B0609070205080204" pitchFamily="49" charset="-128"/>
              </a:rPr>
              <a:t>ә</a:t>
            </a:r>
            <a:r>
              <a:rPr lang="kk-KZ" sz="2000" b="1" dirty="0">
                <a:latin typeface="Times New Roman" panose="02020603050405020304" pitchFamily="18" charset="0"/>
                <a:ea typeface="Microsoft YaHei" panose="020B0503020204020204" pitchFamily="34" charset="-122"/>
              </a:rPr>
              <a:t>лемі»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Жас </a:t>
            </a:r>
            <a:r>
              <a:rPr lang="kk-KZ" sz="2000" dirty="0">
                <a:latin typeface="Times New Roman" panose="02020603050405020304" pitchFamily="18" charset="0"/>
                <a:ea typeface="Microsoft YaHei" panose="020B0503020204020204" pitchFamily="34" charset="-122"/>
              </a:rPr>
              <a:t>т</a:t>
            </a:r>
            <a:r>
              <a:rPr lang="kk-KZ" sz="2000" dirty="0">
                <a:latin typeface="Times New Roman" panose="02020603050405020304" pitchFamily="18" charset="0"/>
                <a:ea typeface="MS Gothic" panose="020B0609070205080204" pitchFamily="49" charset="-128"/>
              </a:rPr>
              <a:t>ә</a:t>
            </a:r>
            <a:r>
              <a:rPr lang="kk-KZ" sz="2000" dirty="0">
                <a:latin typeface="Times New Roman" panose="02020603050405020304" pitchFamily="18" charset="0"/>
                <a:ea typeface="Microsoft YaHei" panose="020B0503020204020204" pitchFamily="34" charset="-122"/>
              </a:rPr>
              <a:t>рбиешіл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ер мектебі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/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</a:t>
            </a:r>
            <a:r>
              <a:rPr lang="kk-KZ" sz="2000" b="1" dirty="0">
                <a:latin typeface="Times New Roman" panose="02020603050405020304" pitchFamily="18" charset="0"/>
                <a:ea typeface="MS Gothic" panose="020B0609070205080204" pitchFamily="49" charset="-128"/>
              </a:rPr>
              <a:t>қ</a:t>
            </a:r>
            <a:r>
              <a:rPr lang="kk-KZ" sz="2000" b="1" dirty="0">
                <a:latin typeface="Times New Roman" panose="02020603050405020304" pitchFamily="18" charset="0"/>
                <a:ea typeface="Microsoft YaHei" panose="020B0503020204020204" pitchFamily="34" charset="-122"/>
              </a:rPr>
              <a:t>саты: 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/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Жас педагогтың кәсіби шеберлігі мен дағдыларын дамыту.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/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Міндеттер: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7175" indent="-257175">
              <a:buFont typeface="Wingdings" panose="05000000000000000000" pitchFamily="2" charset="2"/>
              <a:buChar char=""/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жас педагогке тәрбиелеу мен оқыту жұмысын ұйымдастыру деңгейін арттыруда әдістемелік көмек көрсету;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7175" indent="-257175">
              <a:buFont typeface="Wingdings" panose="05000000000000000000" pitchFamily="2" charset="2"/>
              <a:buChar char=""/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жас педагогтың шығармашылық қызметінің жеке стилін қалыптастыру үшін жағдай жасау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7175" indent="-257175">
              <a:buFont typeface="Wingdings" panose="05000000000000000000" pitchFamily="2" charset="2"/>
              <a:buChar char=""/>
              <a:tabLst>
                <a:tab pos="612934" algn="l"/>
              </a:tabLs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нормативтік-құқықтық базаны зерттеу;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7175" indent="-257175">
              <a:buFont typeface="Wingdings" panose="05000000000000000000" pitchFamily="2" charset="2"/>
              <a:buChar char=""/>
              <a:tabLst>
                <a:tab pos="612934" algn="l"/>
              </a:tabLs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МДҰ-да оқу-тәрбие үрдісін ұйымдастыру;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7175" indent="-257175">
              <a:buFont typeface="Wingdings" panose="05000000000000000000" pitchFamily="2" charset="2"/>
              <a:buChar char=""/>
              <a:tabLst>
                <a:tab pos="612934" algn="l"/>
              </a:tabLs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мектепке дейінгі мекеменің құжаттарын жүргізу;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7175" indent="-257175">
              <a:buFont typeface="Wingdings" panose="05000000000000000000" pitchFamily="2" charset="2"/>
              <a:buChar char=""/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тәрбиеленушілердің тәрбиешімен бірлескен іс-әрекетін ұйымдастыру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формалары мен әдістері;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7175" indent="-257175">
              <a:buFont typeface="Wingdings" panose="05000000000000000000" pitchFamily="2" charset="2"/>
              <a:buChar char=""/>
              <a:tabLst>
                <a:tab pos="612934" algn="l"/>
              </a:tabLs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дидактикалық, көрнекі және басқа материалдарды қолдану механизмі;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7175" indent="-257175">
              <a:buFont typeface="Wingdings" panose="05000000000000000000" pitchFamily="2" charset="2"/>
              <a:buChar char=""/>
              <a:tabLst>
                <a:tab pos="612934" algn="l"/>
              </a:tabLs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тікелей білім беру қызметінің құрылымы, міндеттері мен мақсаттары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7175" indent="-257175">
              <a:buFont typeface="Wingdings" panose="05000000000000000000" pitchFamily="2" charset="2"/>
              <a:buChar char=""/>
              <a:tabLst>
                <a:tab pos="612934" algn="l"/>
              </a:tabLs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ата-аналармен жұмысты ұйымдастыру әдістемесінің жалпы сұрақтары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623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470C13C1-6A50-CC67-05C0-5F4086893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148838"/>
              </p:ext>
            </p:extLst>
          </p:nvPr>
        </p:nvGraphicFramePr>
        <p:xfrm>
          <a:off x="1077237" y="710682"/>
          <a:ext cx="10301964" cy="244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3963">
                  <a:extLst>
                    <a:ext uri="{9D8B030D-6E8A-4147-A177-3AD203B41FA5}">
                      <a16:colId xmlns:a16="http://schemas.microsoft.com/office/drawing/2014/main" xmlns="" val="3618896302"/>
                    </a:ext>
                  </a:extLst>
                </a:gridCol>
                <a:gridCol w="1483360">
                  <a:extLst>
                    <a:ext uri="{9D8B030D-6E8A-4147-A177-3AD203B41FA5}">
                      <a16:colId xmlns:a16="http://schemas.microsoft.com/office/drawing/2014/main" xmlns="" val="520713196"/>
                    </a:ext>
                  </a:extLst>
                </a:gridCol>
                <a:gridCol w="2834641">
                  <a:extLst>
                    <a:ext uri="{9D8B030D-6E8A-4147-A177-3AD203B41FA5}">
                      <a16:colId xmlns:a16="http://schemas.microsoft.com/office/drawing/2014/main" xmlns="" val="2165676226"/>
                    </a:ext>
                  </a:extLst>
                </a:gridCol>
              </a:tblGrid>
              <a:tr h="45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kk-KZ" sz="15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Іс-шаралар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kk-KZ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Мерзімі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kk-KZ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Жауаптылар</a:t>
                      </a:r>
                      <a:endParaRPr lang="ru-RU" sz="15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690628688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565006"/>
              </p:ext>
            </p:extLst>
          </p:nvPr>
        </p:nvGraphicFramePr>
        <p:xfrm>
          <a:off x="1052184" y="939451"/>
          <a:ext cx="10333975" cy="52126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924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89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625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2024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 мамандармен танысу. Мектепке дейінгі білімберу жүйесін реттейтін нормативтік- құқықтық актілермен таныстыру. Жас мамандардың біліктері мен дағдыларын диагностикалау. Жас мамандардың өздігінен білім алу жоспарын құру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қыркүйек</a:t>
                      </a:r>
                      <a:endParaRPr lang="ru-RU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Ашимова Б. К.</a:t>
                      </a:r>
                      <a:endParaRPr lang="ru-RU" sz="11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әдіскер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2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«Заттық дамытушы ортаны қалай жабдықтаймыз»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қыркүйек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Ашимова Б. К.</a:t>
                      </a:r>
                      <a:endParaRPr lang="ru-RU" sz="11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әдіскер</a:t>
                      </a:r>
                      <a:endParaRPr lang="ru-RU" sz="11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2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Ата-ана</a:t>
                      </a:r>
                      <a:r>
                        <a:rPr lang="ru-RU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бала </a:t>
                      </a:r>
                      <a:r>
                        <a:rPr lang="ru-RU" sz="120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арасында</a:t>
                      </a:r>
                      <a:r>
                        <a:rPr lang="kk-KZ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 қарым</a:t>
                      </a:r>
                      <a:r>
                        <a:rPr lang="ru-RU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қатынас» кеңес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қазан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Идрисова К.Г.</a:t>
                      </a:r>
                      <a:endParaRPr lang="ru-RU" sz="11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</a:t>
                      </a:r>
                      <a:endParaRPr lang="ru-RU" sz="11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2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«Ұйымдастыру іс</a:t>
                      </a:r>
                      <a:r>
                        <a:rPr lang="ru-RU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әрекетінде ойын арқылы саусақ бұлшық еттерін дамыту» шебер-сынып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қараша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Асаинова Г. Х</a:t>
                      </a:r>
                      <a:endParaRPr lang="ru-RU" sz="11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логопед</a:t>
                      </a:r>
                      <a:endParaRPr lang="ru-RU" sz="11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7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«Сюжеттік-рөлдік ойындардың бала дамуындағы маңызы» кеңес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желтоқсан</a:t>
                      </a:r>
                      <a:endParaRPr lang="ru-RU" sz="11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Утепова Ж. М. тәрбиеші</a:t>
                      </a:r>
                      <a:endParaRPr lang="ru-RU" sz="11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2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«Ойын арқылы баланың тілін дамыту» шебер-сынып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қаңтар</a:t>
                      </a:r>
                      <a:endParaRPr lang="ru-RU" sz="11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Тасимова Н. К..</a:t>
                      </a:r>
                      <a:endParaRPr lang="ru-RU" sz="11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тәрбиеші</a:t>
                      </a:r>
                      <a:endParaRPr lang="ru-RU" sz="11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2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"Мектепке дейінгі білім беру ұйымында педагог пен  ата-ананың қарым-қатынасы"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ақпан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Идрисова К.Г. психолог</a:t>
                      </a:r>
                      <a:endParaRPr lang="ru-RU" sz="11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41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«Менің жетістіктерім» портфолиясы, тұсау кесу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мамыр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 мамандар</a:t>
                      </a:r>
                      <a:endParaRPr lang="ru-RU" sz="11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42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 мамандардың жеке сұрақтары бойынша кеңес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 бойы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Әдіскер </a:t>
                      </a:r>
                      <a:endParaRPr lang="ru-RU" sz="11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062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470C13C1-6A50-CC67-05C0-5F4086893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895518"/>
              </p:ext>
            </p:extLst>
          </p:nvPr>
        </p:nvGraphicFramePr>
        <p:xfrm>
          <a:off x="1524000" y="1"/>
          <a:ext cx="9144000" cy="450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xmlns="" val="3618896302"/>
                    </a:ext>
                  </a:extLst>
                </a:gridCol>
              </a:tblGrid>
              <a:tr h="450259">
                <a:tc>
                  <a:txBody>
                    <a:bodyPr/>
                    <a:lstStyle/>
                    <a:p>
                      <a:pPr algn="ctr"/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ПМПК отырысы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690628688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501339"/>
              </p:ext>
            </p:extLst>
          </p:nvPr>
        </p:nvGraphicFramePr>
        <p:xfrm>
          <a:off x="1524000" y="499622"/>
          <a:ext cx="9144000" cy="6249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54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36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48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2499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ПМПК-ны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ң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№ 1 отырысы 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«Тіл кемістігі  ж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ә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не дамуында ауыт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уы бар балаларды аны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тау», «Дамыту- т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ү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зетушілік ж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ұ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мыс ба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ғ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ытын 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құ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растыру»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 kern="0" dirty="0"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 kern="0" dirty="0"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ПМПК-ны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ң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№ 2 отырысы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«Дамыту- т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ү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зетушілік ж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ұ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мыс ба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ғ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ыттарыны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ң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сапалы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н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ә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тижесі»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азан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Наурыз 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Әдіскер, педагог- жантанушы, логопед- мұғалім, дефектолог, тәрбиешілер, пән мұғалімдері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9205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869</TotalTime>
  <Words>3195</Words>
  <Application>Microsoft Office PowerPoint</Application>
  <PresentationFormat>Широкоэкранный</PresentationFormat>
  <Paragraphs>983</Paragraphs>
  <Slides>31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40" baseType="lpstr">
      <vt:lpstr>Microsoft YaHei</vt:lpstr>
      <vt:lpstr>MS Gothic</vt:lpstr>
      <vt:lpstr>Arial</vt:lpstr>
      <vt:lpstr>Calibri</vt:lpstr>
      <vt:lpstr>Calibri Light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bolashak2020@hotmail.com</dc:creator>
  <cp:lastModifiedBy>Bolashak</cp:lastModifiedBy>
  <cp:revision>41</cp:revision>
  <cp:lastPrinted>2024-09-02T05:56:18Z</cp:lastPrinted>
  <dcterms:created xsi:type="dcterms:W3CDTF">2022-09-15T05:10:20Z</dcterms:created>
  <dcterms:modified xsi:type="dcterms:W3CDTF">2024-09-09T09:59:52Z</dcterms:modified>
</cp:coreProperties>
</file>