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63" r:id="rId5"/>
    <p:sldId id="260" r:id="rId6"/>
    <p:sldId id="261" r:id="rId7"/>
    <p:sldId id="264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7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FBF350-888E-4935-8242-3FDE44051CDD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8AFECD-5FF5-448F-B137-B5FA53FB8B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0281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8AFECD-5FF5-448F-B137-B5FA53FB8B1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4509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F5BA6-25B2-4FC8-94CB-C30B581A0D86}" type="datetimeFigureOut">
              <a:rPr lang="ru-KZ" smtClean="0"/>
              <a:t>02/17/2026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BD688-0633-4808-9CEA-6DB51B70051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875588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F5BA6-25B2-4FC8-94CB-C30B581A0D86}" type="datetimeFigureOut">
              <a:rPr lang="ru-KZ" smtClean="0"/>
              <a:t>02/17/2026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BD688-0633-4808-9CEA-6DB51B70051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374604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F5BA6-25B2-4FC8-94CB-C30B581A0D86}" type="datetimeFigureOut">
              <a:rPr lang="ru-KZ" smtClean="0"/>
              <a:t>02/17/2026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BD688-0633-4808-9CEA-6DB51B70051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59054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F5BA6-25B2-4FC8-94CB-C30B581A0D86}" type="datetimeFigureOut">
              <a:rPr lang="ru-KZ" smtClean="0"/>
              <a:t>02/17/2026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BD688-0633-4808-9CEA-6DB51B70051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2186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F5BA6-25B2-4FC8-94CB-C30B581A0D86}" type="datetimeFigureOut">
              <a:rPr lang="ru-KZ" smtClean="0"/>
              <a:t>02/17/2026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BD688-0633-4808-9CEA-6DB51B70051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293614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F5BA6-25B2-4FC8-94CB-C30B581A0D86}" type="datetimeFigureOut">
              <a:rPr lang="ru-KZ" smtClean="0"/>
              <a:t>02/17/2026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BD688-0633-4808-9CEA-6DB51B70051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31648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F5BA6-25B2-4FC8-94CB-C30B581A0D86}" type="datetimeFigureOut">
              <a:rPr lang="ru-KZ" smtClean="0"/>
              <a:t>02/17/2026</a:t>
            </a:fld>
            <a:endParaRPr lang="ru-K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BD688-0633-4808-9CEA-6DB51B70051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279425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F5BA6-25B2-4FC8-94CB-C30B581A0D86}" type="datetimeFigureOut">
              <a:rPr lang="ru-KZ" smtClean="0"/>
              <a:t>02/17/2026</a:t>
            </a:fld>
            <a:endParaRPr lang="ru-K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BD688-0633-4808-9CEA-6DB51B70051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0389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F5BA6-25B2-4FC8-94CB-C30B581A0D86}" type="datetimeFigureOut">
              <a:rPr lang="ru-KZ" smtClean="0"/>
              <a:t>02/17/2026</a:t>
            </a:fld>
            <a:endParaRPr lang="ru-K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BD688-0633-4808-9CEA-6DB51B70051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309377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F5BA6-25B2-4FC8-94CB-C30B581A0D86}" type="datetimeFigureOut">
              <a:rPr lang="ru-KZ" smtClean="0"/>
              <a:t>02/17/2026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BD688-0633-4808-9CEA-6DB51B70051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693537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F5BA6-25B2-4FC8-94CB-C30B581A0D86}" type="datetimeFigureOut">
              <a:rPr lang="ru-KZ" smtClean="0"/>
              <a:t>02/17/2026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BD688-0633-4808-9CEA-6DB51B70051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121056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DF5BA6-25B2-4FC8-94CB-C30B581A0D86}" type="datetimeFigureOut">
              <a:rPr lang="ru-KZ" smtClean="0"/>
              <a:t>02/17/2026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4BD688-0633-4808-9CEA-6DB51B70051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41033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4F2011C-B297-278B-0DF3-A8D9F8CEAD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0293" y="4337304"/>
            <a:ext cx="2143125" cy="2133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1E983C8-3685-A587-437C-1533B45D08C0}"/>
              </a:ext>
            </a:extLst>
          </p:cNvPr>
          <p:cNvSpPr txBox="1"/>
          <p:nvPr/>
        </p:nvSpPr>
        <p:spPr>
          <a:xfrm>
            <a:off x="501206" y="1609343"/>
            <a:ext cx="7490650" cy="46434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kk-KZ" sz="2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Тақырыбы: STEM-технологияларды еңгізу арқылы балалардың танымдық қызығушылықтарын дамыту.  </a:t>
            </a:r>
            <a:endParaRPr lang="ru-RU" sz="18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kk-KZ" sz="2000" b="1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Мақсаты: </a:t>
            </a:r>
            <a:r>
              <a:rPr lang="kk-KZ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тәрбиешілердің STEM-технологиялар туралы кәсіби білімін тереңдету, осы технологияларды оқу қызметіне енгізу жолдарын көрсету, балалардың зерттеушілік, логикалық және шығармашылық қабілеттерін дамытуға ықпал ету</a:t>
            </a:r>
            <a:r>
              <a:rPr lang="kk-KZ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kk-KZ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      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kk-KZ" sz="2000" b="1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Күн тәртібі</a:t>
            </a:r>
            <a:r>
              <a:rPr lang="kk-KZ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kk-KZ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</a:t>
            </a:r>
            <a:r>
              <a:rPr lang="kk-K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</a:t>
            </a:r>
            <a:r>
              <a:rPr lang="ru-RU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Заманауи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балабақша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технологиялық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ойлауды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қалыптастыратын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орта». </a:t>
            </a:r>
            <a:r>
              <a:rPr lang="kk-KZ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Кеңес. Әдіскер Ашимова Б.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  <a:tabLst>
                <a:tab pos="4500880" algn="l"/>
              </a:tabLst>
            </a:pPr>
            <a:r>
              <a:rPr lang="kk-KZ" sz="20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Тәжірибелік бөлім / шебер-сынып </a:t>
            </a:r>
            <a:endParaRPr lang="ru-RU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  <a:tabLst>
                <a:tab pos="4500880" algn="l"/>
              </a:tabLst>
            </a:pPr>
            <a:r>
              <a:rPr lang="kk-KZ" sz="20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(интерактивт</a:t>
            </a:r>
            <a:r>
              <a:rPr lang="kk-KZ" sz="2000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</a:t>
            </a:r>
            <a:r>
              <a:rPr lang="kk-KZ" sz="20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k-KZ" sz="2000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құ</a:t>
            </a:r>
            <a:r>
              <a:rPr lang="kk-KZ" sz="20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ммен жұмыс, 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  <a:tabLst>
                <a:tab pos="4500880" algn="l"/>
              </a:tabLst>
            </a:pPr>
            <a:r>
              <a:rPr lang="kk-KZ" sz="20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интерактивті еден (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Magium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kk-KZ" sz="20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пол)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5C7F6B-149E-8E4D-4218-A0090EE0BE71}"/>
              </a:ext>
            </a:extLst>
          </p:cNvPr>
          <p:cNvSpPr txBox="1"/>
          <p:nvPr/>
        </p:nvSpPr>
        <p:spPr>
          <a:xfrm>
            <a:off x="2157984" y="1117034"/>
            <a:ext cx="4572000" cy="3994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4500880" algn="l"/>
              </a:tabLst>
              <a:defRPr/>
            </a:pPr>
            <a:r>
              <a:rPr kumimoji="0" lang="kk-K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№ 3 әдістемелік кеңес отырысы</a:t>
            </a:r>
          </a:p>
        </p:txBody>
      </p:sp>
    </p:spTree>
    <p:extLst>
      <p:ext uri="{BB962C8B-B14F-4D97-AF65-F5344CB8AC3E}">
        <p14:creationId xmlns:p14="http://schemas.microsoft.com/office/powerpoint/2010/main" val="2423766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28131A8-1356-9763-9FAE-97202C0AEC0C}"/>
              </a:ext>
            </a:extLst>
          </p:cNvPr>
          <p:cNvSpPr txBox="1"/>
          <p:nvPr/>
        </p:nvSpPr>
        <p:spPr>
          <a:xfrm>
            <a:off x="1372706" y="2039981"/>
            <a:ext cx="657497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Заманауи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балабақша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технологиялық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ойлауды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қалыптастыратын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орта». </a:t>
            </a:r>
            <a:endParaRPr lang="ru-RU" sz="2400" b="1" dirty="0"/>
          </a:p>
          <a:p>
            <a:pPr algn="ctr"/>
            <a:endParaRPr lang="ru-RU" sz="2800" dirty="0"/>
          </a:p>
          <a:p>
            <a:pPr algn="ctr"/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ңес</a:t>
            </a:r>
            <a:endParaRPr lang="ru-K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A85E535-5310-E3C7-6A0D-84E97E8330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23" t="12873" r="11319" b="26723"/>
          <a:stretch>
            <a:fillRect/>
          </a:stretch>
        </p:blipFill>
        <p:spPr>
          <a:xfrm>
            <a:off x="210312" y="4407408"/>
            <a:ext cx="4449880" cy="2313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112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968D280-018E-3B86-08E2-36A7A0E9AB74}"/>
              </a:ext>
            </a:extLst>
          </p:cNvPr>
          <p:cNvSpPr txBox="1"/>
          <p:nvPr/>
        </p:nvSpPr>
        <p:spPr>
          <a:xfrm>
            <a:off x="1114697" y="2497242"/>
            <a:ext cx="737616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Мектепке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дейінгі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кезеңде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STEM: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Баланың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табиғи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қызығушылығын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қолдайды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«Неге?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Қалай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?»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деген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сұрақтарға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жауап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іздеуге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үйретеді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Зерттеу,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бақылау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салыстыру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дағдыларын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қалыптастырады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Логикалық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ойлау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қиялды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дамытады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8F9A63E-304E-CD82-267F-E5425040275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3588" b="5461"/>
          <a:stretch>
            <a:fillRect/>
          </a:stretch>
        </p:blipFill>
        <p:spPr>
          <a:xfrm>
            <a:off x="2651612" y="292607"/>
            <a:ext cx="3840776" cy="2075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63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CBCCFDB-FFA4-62E5-2981-8C6E9FFDC0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466"/>
          <a:stretch/>
        </p:blipFill>
        <p:spPr>
          <a:xfrm>
            <a:off x="1083682" y="1242108"/>
            <a:ext cx="8060318" cy="3161210"/>
          </a:xfrm>
          <a:prstGeom prst="rect">
            <a:avLst/>
          </a:prstGeom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FBDEC5FC-D0A8-1C78-1627-AA73B759D94A}"/>
              </a:ext>
            </a:extLst>
          </p:cNvPr>
          <p:cNvGrpSpPr/>
          <p:nvPr/>
        </p:nvGrpSpPr>
        <p:grpSpPr>
          <a:xfrm>
            <a:off x="1151709" y="1976052"/>
            <a:ext cx="7378336" cy="2160834"/>
            <a:chOff x="831669" y="4106604"/>
            <a:chExt cx="7378336" cy="216083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925160A-095B-912C-1F5E-E618E1A1E74E}"/>
                </a:ext>
              </a:extLst>
            </p:cNvPr>
            <p:cNvSpPr txBox="1"/>
            <p:nvPr/>
          </p:nvSpPr>
          <p:spPr>
            <a:xfrm>
              <a:off x="831669" y="4106604"/>
              <a:ext cx="1841863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lvl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tabLst/>
                <a:defRPr/>
              </a:pPr>
              <a:r>
                <a:rPr kumimoji="0" lang="ru-RU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Зерттеу </a:t>
              </a:r>
              <a:r>
                <a:rPr kumimoji="0" lang="ru-RU" sz="20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бұрышы</a:t>
              </a:r>
              <a:endPara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0A07DD8-44A9-7978-DC9E-C0F154746EF0}"/>
                </a:ext>
              </a:extLst>
            </p:cNvPr>
            <p:cNvSpPr txBox="1"/>
            <p:nvPr/>
          </p:nvSpPr>
          <p:spPr>
            <a:xfrm>
              <a:off x="1045029" y="5559552"/>
              <a:ext cx="162850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k-KZ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Құрастыру</a:t>
              </a:r>
              <a:endParaRPr lang="ru-KZ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A0130FD-4399-CF0E-D619-06145A2EBB64}"/>
                </a:ext>
              </a:extLst>
            </p:cNvPr>
            <p:cNvSpPr txBox="1"/>
            <p:nvPr/>
          </p:nvSpPr>
          <p:spPr>
            <a:xfrm>
              <a:off x="5453743" y="4106604"/>
              <a:ext cx="2756262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0" lang="ru-RU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ru-RU" sz="20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Математикалық</a:t>
              </a:r>
              <a:r>
                <a:rPr kumimoji="0" lang="ru-RU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орталығы</a:t>
              </a:r>
              <a:endParaRPr lang="ru-KZ" sz="2000" b="1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7B135A0-B315-1B23-F315-9C1AB2A2558C}"/>
                </a:ext>
              </a:extLst>
            </p:cNvPr>
            <p:cNvSpPr txBox="1"/>
            <p:nvPr/>
          </p:nvSpPr>
          <p:spPr>
            <a:xfrm>
              <a:off x="5982788" y="5559552"/>
              <a:ext cx="169817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k-KZ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Цифрлық технология</a:t>
              </a:r>
              <a:endParaRPr lang="ru-KZ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6237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BAB0D00-CD26-DA64-AA1D-A1E072DF1F3E}"/>
              </a:ext>
            </a:extLst>
          </p:cNvPr>
          <p:cNvSpPr txBox="1"/>
          <p:nvPr/>
        </p:nvSpPr>
        <p:spPr>
          <a:xfrm>
            <a:off x="597408" y="659011"/>
            <a:ext cx="8142514" cy="55399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Интерактивті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құмды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қолдану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Мақсаты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Сенсорлық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дамуды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жетілдіру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Геометриялық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пішіндерді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тану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Кеңістіктік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ойлау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қабілетін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дамыту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Табиғи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құбылыстарды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модельдеу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Таулар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өзендер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әлемі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Құралдар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Интерактивті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үстелі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Проектор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жүйесі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Қалыптар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Ойын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барысы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құмнан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жасайды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2.Биіктік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өзгергенде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проекция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түсі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өзгереді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Су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ағынын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модельдейді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Қорытынды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сұрақтар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Су неге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төмен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қарай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ағады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Таулар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қалай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Дамитын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дағдылар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Себеп-салдарлық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Кеңістіктік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бағдарлау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Ұсақ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моторика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22B315E-3DB8-6FBA-7BCB-FA1B11DDAE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480" y="2553665"/>
            <a:ext cx="2814610" cy="4020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54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1AF2F32-8F08-E596-BCE2-A7F64951A18C}"/>
              </a:ext>
            </a:extLst>
          </p:cNvPr>
          <p:cNvSpPr txBox="1"/>
          <p:nvPr/>
        </p:nvSpPr>
        <p:spPr>
          <a:xfrm>
            <a:off x="461554" y="486781"/>
            <a:ext cx="7924800" cy="62376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ru-RU" sz="18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Интерактивті</a:t>
            </a:r>
            <a:r>
              <a:rPr lang="ru-RU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еденді</a:t>
            </a:r>
            <a:r>
              <a:rPr lang="ru-RU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8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интерактивті</a:t>
            </a:r>
            <a:r>
              <a:rPr lang="ru-RU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пол) </a:t>
            </a:r>
            <a:r>
              <a:rPr lang="ru-RU" sz="18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қолдану</a:t>
            </a:r>
            <a:endParaRPr lang="ru-KZ" sz="1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ru-RU" sz="16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Мақсаты</a:t>
            </a:r>
            <a:r>
              <a:rPr lang="ru-RU" sz="1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KZ" sz="1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Қозғалыс</a:t>
            </a:r>
            <a:r>
              <a:rPr lang="ru-RU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белсенділігін</a:t>
            </a:r>
            <a:r>
              <a:rPr lang="ru-RU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арттыру</a:t>
            </a:r>
            <a:endParaRPr lang="ru-KZ" sz="1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Жылдам</a:t>
            </a:r>
            <a:r>
              <a:rPr lang="ru-RU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ойлау</a:t>
            </a:r>
            <a:r>
              <a:rPr lang="ru-RU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қабілетін</a:t>
            </a:r>
            <a:r>
              <a:rPr lang="ru-RU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дамыту</a:t>
            </a:r>
            <a:endParaRPr lang="ru-KZ" sz="1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Командалық</a:t>
            </a:r>
            <a:r>
              <a:rPr lang="ru-RU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жұмыс</a:t>
            </a:r>
            <a:r>
              <a:rPr lang="ru-RU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дағдыларын</a:t>
            </a:r>
            <a:r>
              <a:rPr lang="ru-RU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қалыптастыру</a:t>
            </a:r>
            <a:endParaRPr lang="ru-RU" sz="14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14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Сандарды</a:t>
            </a:r>
            <a:r>
              <a:rPr lang="ru-RU" sz="1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тап»</a:t>
            </a:r>
            <a:endParaRPr lang="ru-KZ" sz="1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ru-RU" sz="14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Ойын</a:t>
            </a:r>
            <a:r>
              <a:rPr lang="ru-RU" sz="1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барысы</a:t>
            </a:r>
            <a:r>
              <a:rPr lang="ru-RU" sz="1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1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Еденде</a:t>
            </a:r>
            <a:r>
              <a:rPr lang="ru-RU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сандар</a:t>
            </a:r>
            <a:r>
              <a:rPr lang="ru-RU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пішіндер</a:t>
            </a:r>
            <a:r>
              <a:rPr lang="ru-RU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пайда</a:t>
            </a:r>
            <a:r>
              <a:rPr lang="ru-RU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br>
              <a:rPr lang="ru-RU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1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Тәрбиеші</a:t>
            </a:r>
            <a:r>
              <a:rPr lang="ru-RU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тапсырма</a:t>
            </a:r>
            <a:r>
              <a:rPr lang="ru-RU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береді</a:t>
            </a:r>
            <a:r>
              <a:rPr lang="ru-RU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KZ" sz="1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«5 </a:t>
            </a:r>
            <a:r>
              <a:rPr lang="ru-RU" sz="1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санын</a:t>
            </a:r>
            <a:r>
              <a:rPr lang="ru-RU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тап!»</a:t>
            </a:r>
            <a:endParaRPr lang="ru-KZ" sz="1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Қызыл</a:t>
            </a:r>
            <a:r>
              <a:rPr lang="ru-RU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үшбұрышқа</a:t>
            </a:r>
            <a:r>
              <a:rPr lang="ru-RU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тұр</a:t>
            </a:r>
            <a:r>
              <a:rPr lang="ru-RU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!»</a:t>
            </a:r>
            <a:endParaRPr lang="ru-RU" sz="1400" kern="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3.Балалар </a:t>
            </a:r>
            <a:r>
              <a:rPr lang="ru-RU" sz="1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дұрыс</a:t>
            </a:r>
            <a:r>
              <a:rPr lang="ru-RU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жауапқа</a:t>
            </a:r>
            <a:r>
              <a:rPr lang="ru-RU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аяқпен</a:t>
            </a:r>
            <a:r>
              <a:rPr lang="ru-RU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басады</a:t>
            </a:r>
            <a:endParaRPr lang="ru-KZ" sz="1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ru-RU" sz="14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Мысалы</a:t>
            </a:r>
            <a:r>
              <a:rPr lang="ru-RU" sz="1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ойын</a:t>
            </a:r>
            <a:r>
              <a:rPr lang="ru-RU" sz="1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«</a:t>
            </a:r>
            <a:r>
              <a:rPr lang="ru-RU" sz="14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Жануарлар</a:t>
            </a:r>
            <a:r>
              <a:rPr lang="ru-RU" sz="1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әлемі</a:t>
            </a:r>
            <a:r>
              <a:rPr lang="ru-RU" sz="1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KZ" sz="1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Еденде</a:t>
            </a:r>
            <a:r>
              <a:rPr lang="ru-RU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жануарлар</a:t>
            </a:r>
            <a:r>
              <a:rPr lang="ru-RU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суреті</a:t>
            </a:r>
            <a:r>
              <a:rPr lang="ru-RU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қозғалады</a:t>
            </a:r>
            <a:endParaRPr lang="ru-KZ" sz="1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Балалар</a:t>
            </a:r>
            <a:r>
              <a:rPr lang="ru-RU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тек «</a:t>
            </a:r>
            <a:r>
              <a:rPr lang="ru-RU" sz="1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үй</a:t>
            </a:r>
            <a:r>
              <a:rPr lang="ru-RU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жануарларын</a:t>
            </a:r>
            <a:r>
              <a:rPr lang="ru-RU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басуы</a:t>
            </a:r>
            <a:r>
              <a:rPr lang="ru-RU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керек</a:t>
            </a:r>
            <a:endParaRPr lang="ru-KZ" sz="1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ru-RU" sz="14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Дамитын</a:t>
            </a:r>
            <a:r>
              <a:rPr lang="ru-RU" sz="1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дағдылар</a:t>
            </a:r>
            <a:r>
              <a:rPr lang="ru-RU" sz="1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KZ" sz="1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Зейін</a:t>
            </a:r>
            <a:endParaRPr lang="ru-KZ" sz="1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Жылдам</a:t>
            </a:r>
            <a:r>
              <a:rPr lang="ru-RU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шешім</a:t>
            </a:r>
            <a:r>
              <a:rPr lang="ru-RU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қабылдау</a:t>
            </a:r>
            <a:endParaRPr lang="ru-KZ" sz="1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Координация</a:t>
            </a:r>
            <a:endParaRPr lang="ru-KZ" sz="1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Логикалық</a:t>
            </a:r>
            <a:r>
              <a:rPr lang="ru-RU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ойлау</a:t>
            </a:r>
            <a:endParaRPr lang="ru-KZ" sz="1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F97B25C-142F-E490-EB91-C20FB699908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363" r="4767"/>
          <a:stretch>
            <a:fillRect/>
          </a:stretch>
        </p:blipFill>
        <p:spPr>
          <a:xfrm>
            <a:off x="5221224" y="4486061"/>
            <a:ext cx="3461222" cy="202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84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9E89E99-261D-3553-C308-E73CBF1AD3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50" b="38763"/>
          <a:stretch/>
        </p:blipFill>
        <p:spPr>
          <a:xfrm>
            <a:off x="1450848" y="2560320"/>
            <a:ext cx="6242304" cy="1261872"/>
          </a:xfrm>
          <a:prstGeom prst="rect">
            <a:avLst/>
          </a:prstGeom>
        </p:spPr>
      </p:pic>
      <p:sp>
        <p:nvSpPr>
          <p:cNvPr id="5" name="Прямоугольник: скругленные противолежащие углы 4">
            <a:extLst>
              <a:ext uri="{FF2B5EF4-FFF2-40B4-BE49-F238E27FC236}">
                <a16:creationId xmlns:a16="http://schemas.microsoft.com/office/drawing/2014/main" id="{282D8004-D05C-3B27-55C4-27B652607772}"/>
              </a:ext>
            </a:extLst>
          </p:cNvPr>
          <p:cNvSpPr/>
          <p:nvPr/>
        </p:nvSpPr>
        <p:spPr>
          <a:xfrm>
            <a:off x="624841" y="3742888"/>
            <a:ext cx="2798064" cy="1207009"/>
          </a:xfrm>
          <a:prstGeom prst="round2Diag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Pts val="1000"/>
              <a:tabLst>
                <a:tab pos="457200" algn="l"/>
              </a:tabLst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Шығармашылық </a:t>
            </a:r>
            <a:r>
              <a:rPr kumimoji="0" lang="ru-RU" sz="1800" b="1" i="0" u="none" strike="noStrike" kern="0" cap="none" spc="0" normalizeH="0" baseline="0" noProof="0" dirty="0" err="1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қабілеті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800" b="1" i="0" u="none" strike="noStrike" kern="0" cap="none" spc="0" normalizeH="0" baseline="0" noProof="0" dirty="0" err="1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дамиды</a:t>
            </a:r>
            <a:endParaRPr kumimoji="0" lang="ru-KZ" sz="1800" b="1" i="0" u="none" strike="noStrike" kern="1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: скругленные противолежащие углы 7">
            <a:extLst>
              <a:ext uri="{FF2B5EF4-FFF2-40B4-BE49-F238E27FC236}">
                <a16:creationId xmlns:a16="http://schemas.microsoft.com/office/drawing/2014/main" id="{D9633F21-5318-8444-4BCD-CF1BFEBCD3CE}"/>
              </a:ext>
            </a:extLst>
          </p:cNvPr>
          <p:cNvSpPr/>
          <p:nvPr/>
        </p:nvSpPr>
        <p:spPr>
          <a:xfrm>
            <a:off x="5394960" y="3688025"/>
            <a:ext cx="2798064" cy="1261872"/>
          </a:xfrm>
          <a:prstGeom prst="round2Diag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Pts val="1000"/>
              <a:tabLst>
                <a:tab pos="457200" algn="l"/>
              </a:tabLst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Топпен </a:t>
            </a:r>
            <a:r>
              <a:rPr kumimoji="0" lang="ru-RU" sz="1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жұмыс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жасау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мәдениеті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жетіледі</a:t>
            </a:r>
            <a:endParaRPr kumimoji="0" lang="ru-KZ" sz="18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: скругленные противолежащие углы 8">
            <a:extLst>
              <a:ext uri="{FF2B5EF4-FFF2-40B4-BE49-F238E27FC236}">
                <a16:creationId xmlns:a16="http://schemas.microsoft.com/office/drawing/2014/main" id="{E789915B-3675-D63F-BB53-3313E30A2C5A}"/>
              </a:ext>
            </a:extLst>
          </p:cNvPr>
          <p:cNvSpPr/>
          <p:nvPr/>
        </p:nvSpPr>
        <p:spPr>
          <a:xfrm>
            <a:off x="484632" y="1368523"/>
            <a:ext cx="2798064" cy="1261872"/>
          </a:xfrm>
          <a:prstGeom prst="round2Diag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ru-RU" b="1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Балалардың </a:t>
            </a:r>
            <a:r>
              <a:rPr lang="ru-RU" b="1" kern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танымдық</a:t>
            </a:r>
            <a:r>
              <a:rPr lang="ru-RU" b="1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kern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белсенділігі</a:t>
            </a:r>
            <a:r>
              <a:rPr lang="ru-RU" b="1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kern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артады</a:t>
            </a:r>
            <a:endParaRPr lang="ru-KZ" b="1" kern="1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: скругленные противолежащие углы 9">
            <a:extLst>
              <a:ext uri="{FF2B5EF4-FFF2-40B4-BE49-F238E27FC236}">
                <a16:creationId xmlns:a16="http://schemas.microsoft.com/office/drawing/2014/main" id="{E009A06B-B6F2-9E83-BD1D-CB7362E03C3B}"/>
              </a:ext>
            </a:extLst>
          </p:cNvPr>
          <p:cNvSpPr/>
          <p:nvPr/>
        </p:nvSpPr>
        <p:spPr>
          <a:xfrm>
            <a:off x="5394960" y="1368523"/>
            <a:ext cx="2798064" cy="1396039"/>
          </a:xfrm>
          <a:prstGeom prst="round2Diag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ru-RU" sz="1800" b="1" i="0" u="none" strike="noStrike" kern="0" cap="none" spc="0" normalizeH="0" baseline="0" noProof="0" dirty="0" err="1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Ғылыми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800" b="1" i="0" u="none" strike="noStrike" kern="0" cap="none" spc="0" normalizeH="0" baseline="0" noProof="0" dirty="0" err="1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ойлау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800" b="1" i="0" u="none" strike="noStrike" kern="0" cap="none" spc="0" normalizeH="0" baseline="0" noProof="0" dirty="0" err="1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негізі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800" b="1" i="0" u="none" strike="noStrike" kern="0" cap="none" spc="0" normalizeH="0" baseline="0" noProof="0" dirty="0" err="1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қалыптасады</a:t>
            </a:r>
            <a:endParaRPr lang="ru-KZ" b="1" dirty="0">
              <a:solidFill>
                <a:schemeClr val="bg2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67353B9-BC35-3F37-5EF8-AE8949A9D049}"/>
              </a:ext>
            </a:extLst>
          </p:cNvPr>
          <p:cNvSpPr txBox="1"/>
          <p:nvPr/>
        </p:nvSpPr>
        <p:spPr>
          <a:xfrm>
            <a:off x="2142745" y="675959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8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Күтілетін </a:t>
            </a:r>
            <a:r>
              <a:rPr kumimoji="0" lang="ru-RU" sz="2400" b="1" i="0" u="none" strike="noStrike" kern="18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нәтиже</a:t>
            </a:r>
            <a:endParaRPr kumimoji="0" lang="ru-KZ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831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150</TotalTime>
  <Words>353</Words>
  <Application>Microsoft Office PowerPoint</Application>
  <PresentationFormat>Экран (4:3)</PresentationFormat>
  <Paragraphs>66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Symbol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Арухан Ашимова</dc:creator>
  <cp:lastModifiedBy>Пользователь</cp:lastModifiedBy>
  <cp:revision>5</cp:revision>
  <dcterms:created xsi:type="dcterms:W3CDTF">2026-02-16T13:51:31Z</dcterms:created>
  <dcterms:modified xsi:type="dcterms:W3CDTF">2026-02-17T11:32:11Z</dcterms:modified>
</cp:coreProperties>
</file>