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9" r:id="rId2"/>
    <p:sldId id="294" r:id="rId3"/>
    <p:sldId id="296" r:id="rId4"/>
    <p:sldId id="297" r:id="rId5"/>
    <p:sldId id="298" r:id="rId6"/>
    <p:sldId id="299" r:id="rId7"/>
    <p:sldId id="259" r:id="rId8"/>
    <p:sldId id="293" r:id="rId9"/>
    <p:sldId id="300" r:id="rId10"/>
  </p:sldIdLst>
  <p:sldSz cx="12192000" cy="6858000"/>
  <p:notesSz cx="6761163" cy="9882188"/>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798" y="96"/>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EAF463A-BC7C-46EE-9F1E-7F377CCA4891}" type="datetimeFigureOut">
              <a:rPr lang="en-US" smtClean="0"/>
              <a:pPr/>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AF463A-BC7C-46EE-9F1E-7F377CCA4891}" type="datetimeFigureOut">
              <a:rPr lang="en-US" smtClean="0"/>
              <a:pPr/>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add title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AF463A-BC7C-46EE-9F1E-7F377CCA4891}" type="datetimeFigureOut">
              <a:rPr lang="en-US" smtClean="0"/>
              <a:pPr/>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EAF463A-BC7C-46EE-9F1E-7F377CCA4891}" type="datetimeFigureOut">
              <a:rPr lang="en-US" smtClean="0"/>
              <a:pPr/>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4/17/2026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EAF463A-BC7C-46EE-9F1E-7F377CCA4891}" type="datetimeFigureOut">
              <a:rPr lang="en-US" smtClean="0"/>
              <a:pPr/>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EAF463A-BC7C-46EE-9F1E-7F377CCA4891}" type="datetimeFigureOut">
              <a:rPr lang="en-US" smtClean="0"/>
              <a:pPr/>
              <a:t>4/17/2026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EAF463A-BC7C-46EE-9F1E-7F377CCA4891}" type="datetimeFigureOut">
              <a:rPr lang="en-US" smtClean="0"/>
              <a:pPr/>
              <a:t>4/17/2026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4/17/2026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4/17/2026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4/17/2026</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5929E640-EC88-6DC7-F68E-4C92985BE845}"/>
              </a:ext>
            </a:extLst>
          </p:cNvPr>
          <p:cNvPicPr>
            <a:picLocks noChangeAspect="1"/>
          </p:cNvPicPr>
          <p:nvPr/>
        </p:nvPicPr>
        <p:blipFill>
          <a:blip r:embed="rId2"/>
          <a:srcRect b="12151"/>
          <a:stretch>
            <a:fillRect/>
          </a:stretch>
        </p:blipFill>
        <p:spPr>
          <a:xfrm>
            <a:off x="0" y="-21863"/>
            <a:ext cx="12192000" cy="6853535"/>
          </a:xfrm>
          <a:prstGeom prst="rect">
            <a:avLst/>
          </a:prstGeom>
        </p:spPr>
      </p:pic>
      <p:sp>
        <p:nvSpPr>
          <p:cNvPr id="12" name="Заголовок 1">
            <a:extLst>
              <a:ext uri="{FF2B5EF4-FFF2-40B4-BE49-F238E27FC236}">
                <a16:creationId xmlns:a16="http://schemas.microsoft.com/office/drawing/2014/main" id="{7F3E1011-57BC-4A3D-AA34-9F918FA55F40}"/>
              </a:ext>
            </a:extLst>
          </p:cNvPr>
          <p:cNvSpPr txBox="1">
            <a:spLocks/>
          </p:cNvSpPr>
          <p:nvPr/>
        </p:nvSpPr>
        <p:spPr>
          <a:xfrm>
            <a:off x="1343472" y="1160748"/>
            <a:ext cx="9865096" cy="4932548"/>
          </a:xfrm>
          <a:prstGeom prst="rect">
            <a:avLst/>
          </a:prstGeom>
        </p:spPr>
        <p:txBody>
          <a:bodyPr vert="horz" lIns="91440" tIns="45720" rIns="91440" bIns="45720" rtlCol="0" anchor="ctr">
            <a:normAutofit fontScale="25000" lnSpcReduction="20000"/>
          </a:bodyPr>
          <a:lstStyle>
            <a:lvl1pPr algn="ctr" defTabSz="914400" rtl="0" latinLnBrk="0">
              <a:spcBef>
                <a:spcPct val="0"/>
              </a:spcBef>
              <a:buNone/>
              <a:defRPr sz="4400" kern="1200">
                <a:solidFill>
                  <a:schemeClr val="tx1"/>
                </a:solidFill>
                <a:latin typeface="+mj-lt"/>
                <a:ea typeface="+mj-ea"/>
                <a:cs typeface="+mj-cs"/>
              </a:defRPr>
            </a:lvl1pPr>
          </a:lstStyle>
          <a:p>
            <a:pPr>
              <a:lnSpc>
                <a:spcPct val="107000"/>
              </a:lnSpc>
              <a:spcAft>
                <a:spcPts val="800"/>
              </a:spcAft>
            </a:pPr>
            <a:endParaRPr lang="kk-KZ" sz="2900" b="1" dirty="0">
              <a:ln w="10541" cmpd="sng">
                <a:solidFill>
                  <a:schemeClr val="accent1">
                    <a:shade val="88000"/>
                    <a:satMod val="110000"/>
                  </a:schemeClr>
                </a:solidFill>
                <a:prstDash val="solid"/>
              </a:ln>
              <a:solidFill>
                <a:srgbClr val="002060"/>
              </a:solidFill>
              <a:latin typeface="Times New Roman" pitchFamily="18" charset="0"/>
              <a:cs typeface="Times New Roman" pitchFamily="18" charset="0"/>
            </a:endParaRPr>
          </a:p>
          <a:p>
            <a:pPr>
              <a:lnSpc>
                <a:spcPct val="107000"/>
              </a:lnSpc>
              <a:spcAft>
                <a:spcPts val="800"/>
              </a:spcAft>
              <a:buNone/>
            </a:pPr>
            <a:endParaRPr lang="kk-KZ" sz="12800" b="1" dirty="0">
              <a:ln w="10541" cmpd="sng">
                <a:solidFill>
                  <a:schemeClr val="accent1">
                    <a:shade val="88000"/>
                    <a:satMod val="110000"/>
                  </a:schemeClr>
                </a:solidFill>
                <a:prstDash val="solid"/>
              </a:ln>
              <a:solidFill>
                <a:srgbClr val="002060"/>
              </a:solidFill>
              <a:latin typeface="Times New Roman" panose="02020603050405020304" pitchFamily="18" charset="0"/>
              <a:cs typeface="Times New Roman" pitchFamily="18" charset="0"/>
            </a:endParaRPr>
          </a:p>
          <a:p>
            <a:pPr>
              <a:lnSpc>
                <a:spcPct val="107000"/>
              </a:lnSpc>
              <a:spcAft>
                <a:spcPts val="800"/>
              </a:spcAft>
              <a:buNone/>
            </a:pPr>
            <a:r>
              <a:rPr lang="kk-KZ" sz="12800" b="1" dirty="0">
                <a:ln w="10541" cmpd="sng">
                  <a:solidFill>
                    <a:schemeClr val="accent1">
                      <a:shade val="88000"/>
                      <a:satMod val="110000"/>
                    </a:schemeClr>
                  </a:solidFill>
                  <a:prstDash val="solid"/>
                </a:ln>
                <a:solidFill>
                  <a:srgbClr val="002060"/>
                </a:solidFill>
                <a:latin typeface="Times New Roman" panose="02020603050405020304" pitchFamily="18" charset="0"/>
                <a:cs typeface="Times New Roman" pitchFamily="18" charset="0"/>
              </a:rPr>
              <a:t>«</a:t>
            </a:r>
            <a:r>
              <a:rPr lang="kk-KZ" sz="128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Ұлттық ойындар – мектеп жасына дейінгі баланың негізгі құралы»</a:t>
            </a:r>
            <a:endParaRPr lang="ru-RU" sz="128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kk-KZ" sz="8000" b="1" dirty="0">
                <a:ln w="10541" cmpd="sng">
                  <a:solidFill>
                    <a:schemeClr val="accent1">
                      <a:shade val="88000"/>
                      <a:satMod val="110000"/>
                    </a:schemeClr>
                  </a:solidFill>
                  <a:prstDash val="solid"/>
                </a:ln>
                <a:solidFill>
                  <a:srgbClr val="002060"/>
                </a:solidFill>
                <a:latin typeface="Times New Roman" pitchFamily="18" charset="0"/>
                <a:cs typeface="Times New Roman" pitchFamily="18" charset="0"/>
              </a:rPr>
              <a:t>№4 педагогикалық кеңес</a:t>
            </a:r>
          </a:p>
          <a:p>
            <a:pPr>
              <a:lnSpc>
                <a:spcPct val="107000"/>
              </a:lnSpc>
              <a:spcAft>
                <a:spcPts val="800"/>
              </a:spcAft>
            </a:pPr>
            <a:r>
              <a:rPr lang="kk-KZ" sz="8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Күн тәртібі</a:t>
            </a:r>
          </a:p>
          <a:p>
            <a:pPr algn="l">
              <a:lnSpc>
                <a:spcPct val="107000"/>
              </a:lnSpc>
              <a:spcAft>
                <a:spcPts val="800"/>
              </a:spcAft>
              <a:buNone/>
            </a:pPr>
            <a:r>
              <a:rPr lang="kk-KZ"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№3 педагогикалық кеңес шешімінің орындалуы</a:t>
            </a:r>
            <a:endParaRPr lang="ru-RU" sz="8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800"/>
              </a:spcAft>
              <a:buNone/>
            </a:pPr>
            <a:r>
              <a:rPr kumimoji="0" lang="en-US" sz="8000" b="1" i="0" u="none" strike="noStrike" kern="1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 . </a:t>
            </a:r>
            <a:r>
              <a:rPr lang="kk-KZ" sz="8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Теориялық бөлім</a:t>
            </a:r>
          </a:p>
          <a:p>
            <a:pPr algn="l">
              <a:lnSpc>
                <a:spcPct val="107000"/>
              </a:lnSpc>
              <a:spcAft>
                <a:spcPts val="800"/>
              </a:spcAft>
              <a:buNone/>
            </a:pPr>
            <a:r>
              <a:rPr lang="kk-KZ"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1.Тұсау кесер.</a:t>
            </a:r>
            <a:r>
              <a:rPr lang="kk-KZ" sz="8000" dirty="0">
                <a:solidFill>
                  <a:srgbClr val="002060"/>
                </a:solidFill>
                <a:effectLst/>
                <a:latin typeface="Times New Roman" panose="02020603050405020304" pitchFamily="18" charset="0"/>
                <a:ea typeface="Calibri" panose="020F0502020204030204" pitchFamily="34" charset="0"/>
              </a:rPr>
              <a:t>  «Ұлттық ойындар – мектеп жасына дейінгі баланың негізгі құралы».</a:t>
            </a:r>
            <a:r>
              <a:rPr lang="kk-KZ"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8000" kern="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a:t>
            </a:r>
            <a:r>
              <a:rPr lang="kk-KZ"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еңес. Әдіскер. Ашимова Б. К.</a:t>
            </a:r>
          </a:p>
          <a:p>
            <a:pPr algn="l">
              <a:lnSpc>
                <a:spcPct val="107000"/>
              </a:lnSpc>
              <a:spcAft>
                <a:spcPts val="800"/>
              </a:spcAft>
              <a:buNone/>
            </a:pPr>
            <a:r>
              <a:rPr kumimoji="0" lang="en-US" sz="8000" b="1" i="0" u="none" strike="noStrike" kern="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II. </a:t>
            </a:r>
            <a:r>
              <a:rPr kumimoji="0" lang="ru-RU" sz="8000" b="1" i="0" u="none" strike="noStrike" kern="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Практикалық</a:t>
            </a:r>
            <a:r>
              <a:rPr kumimoji="0" lang="ru-RU" sz="8000" b="1" i="0" u="none" strike="noStrike" kern="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ru-RU" sz="8000" b="1" i="0" u="none" strike="noStrike" kern="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бөлім</a:t>
            </a:r>
            <a:r>
              <a:rPr lang="ru-RU" sz="80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rPr>
              <a:t>.</a:t>
            </a:r>
          </a:p>
          <a:p>
            <a:pPr algn="l">
              <a:lnSpc>
                <a:spcPct val="107000"/>
              </a:lnSpc>
              <a:spcAft>
                <a:spcPts val="800"/>
              </a:spcAft>
              <a:buNone/>
            </a:pPr>
            <a:r>
              <a:rPr lang="ru-RU" sz="80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1. «</a:t>
            </a:r>
            <a:r>
              <a:rPr lang="ru-RU" sz="80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Қазан</a:t>
            </a:r>
            <a:r>
              <a:rPr lang="ru-RU" sz="80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80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Сиқырлы</a:t>
            </a:r>
            <a:r>
              <a:rPr lang="ru-RU" sz="80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80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таяқ</a:t>
            </a:r>
            <a:r>
              <a:rPr lang="ru-RU" sz="80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80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Ұлттық</a:t>
            </a:r>
            <a:r>
              <a:rPr lang="ru-RU" sz="80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80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ойындар</a:t>
            </a:r>
            <a:r>
              <a:rPr lang="ru-RU" sz="8000"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ru-RU" sz="8000"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Әдіскер</a:t>
            </a:r>
            <a:endParaRPr lang="ru-RU" sz="80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a:lnSpc>
                <a:spcPct val="107000"/>
              </a:lnSpc>
              <a:spcAft>
                <a:spcPts val="800"/>
              </a:spcAft>
              <a:buNone/>
            </a:pPr>
            <a:r>
              <a:rPr lang="en-US"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kk-KZ"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kk-KZ" sz="8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«Менің тәжірибемде ұлттық ойындарды қолдану»</a:t>
            </a:r>
            <a:endParaRPr lang="ru-RU" sz="8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l">
              <a:buNone/>
            </a:pPr>
            <a:r>
              <a:rPr lang="kk-KZ" sz="80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Тәжірибе алмасу (көрме, авторлық ойын, әр педагог қатысады)</a:t>
            </a:r>
            <a:endParaRPr lang="kk-KZ" sz="8000" dirty="0">
              <a:ln w="10541" cmpd="sng">
                <a:solidFill>
                  <a:schemeClr val="accent1">
                    <a:shade val="88000"/>
                    <a:satMod val="110000"/>
                  </a:schemeClr>
                </a:solidFill>
                <a:prstDash val="solid"/>
              </a:ln>
              <a:solidFill>
                <a:srgbClr val="002060"/>
              </a:solidFill>
              <a:latin typeface="Times New Roman" panose="02020603050405020304" pitchFamily="18" charset="0"/>
              <a:cs typeface="Times New Roman" pitchFamily="18" charset="0"/>
            </a:endParaRPr>
          </a:p>
          <a:p>
            <a:pPr algn="l"/>
            <a:endParaRPr lang="kk-KZ" sz="2700" dirty="0">
              <a:ln w="10541" cmpd="sng">
                <a:solidFill>
                  <a:schemeClr val="accent1">
                    <a:shade val="88000"/>
                    <a:satMod val="110000"/>
                  </a:schemeClr>
                </a:solidFill>
                <a:prstDash val="solid"/>
              </a:ln>
              <a:solidFill>
                <a:srgbClr val="002060"/>
              </a:solidFill>
              <a:latin typeface="Times New Roman" panose="02020603050405020304" pitchFamily="18" charset="0"/>
              <a:cs typeface="Times New Roman" pitchFamily="18" charset="0"/>
            </a:endParaRPr>
          </a:p>
          <a:p>
            <a:endParaRPr lang="kk-KZ" sz="3000" b="1" dirty="0">
              <a:ln w="10541" cmpd="sng">
                <a:solidFill>
                  <a:schemeClr val="accent1">
                    <a:shade val="88000"/>
                    <a:satMod val="110000"/>
                  </a:schemeClr>
                </a:solidFill>
                <a:prstDash val="solid"/>
              </a:ln>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114250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E482F-DD3A-9B51-AAE8-FA26B8E2483E}"/>
            </a:ext>
          </a:extLst>
        </p:cNvPr>
        <p:cNvGrpSpPr/>
        <p:nvPr/>
      </p:nvGrpSpPr>
      <p:grpSpPr>
        <a:xfrm>
          <a:off x="0" y="0"/>
          <a:ext cx="0" cy="0"/>
          <a:chOff x="0" y="0"/>
          <a:chExt cx="0" cy="0"/>
        </a:xfrm>
      </p:grpSpPr>
      <p:grpSp>
        <p:nvGrpSpPr>
          <p:cNvPr id="18" name="Группа 17">
            <a:extLst>
              <a:ext uri="{FF2B5EF4-FFF2-40B4-BE49-F238E27FC236}">
                <a16:creationId xmlns:a16="http://schemas.microsoft.com/office/drawing/2014/main" id="{464C7109-04DA-F8D9-2C6B-210914C3463C}"/>
              </a:ext>
            </a:extLst>
          </p:cNvPr>
          <p:cNvGrpSpPr/>
          <p:nvPr/>
        </p:nvGrpSpPr>
        <p:grpSpPr>
          <a:xfrm>
            <a:off x="5429972" y="1874945"/>
            <a:ext cx="4457700" cy="1122007"/>
            <a:chOff x="3695856" y="1602655"/>
            <a:chExt cx="4457700" cy="811708"/>
          </a:xfrm>
        </p:grpSpPr>
        <p:sp>
          <p:nvSpPr>
            <p:cNvPr id="19" name="Прямоугольник: скругленные углы 18">
              <a:extLst>
                <a:ext uri="{FF2B5EF4-FFF2-40B4-BE49-F238E27FC236}">
                  <a16:creationId xmlns:a16="http://schemas.microsoft.com/office/drawing/2014/main" id="{FFA63829-2F25-594B-3E05-5C1643C069A4}"/>
                </a:ext>
              </a:extLst>
            </p:cNvPr>
            <p:cNvSpPr/>
            <p:nvPr/>
          </p:nvSpPr>
          <p:spPr>
            <a:xfrm>
              <a:off x="3695856" y="1602655"/>
              <a:ext cx="4457700" cy="81170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20" name="Прямоугольник: скругленные углы 4">
              <a:extLst>
                <a:ext uri="{FF2B5EF4-FFF2-40B4-BE49-F238E27FC236}">
                  <a16:creationId xmlns:a16="http://schemas.microsoft.com/office/drawing/2014/main" id="{3EA66638-5237-86D5-8280-AED9E5AFFE0C}"/>
                </a:ext>
              </a:extLst>
            </p:cNvPr>
            <p:cNvSpPr txBox="1"/>
            <p:nvPr/>
          </p:nvSpPr>
          <p:spPr>
            <a:xfrm>
              <a:off x="3735480" y="1642279"/>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endParaRPr lang="ru-RU" sz="1300" dirty="0"/>
            </a:p>
          </p:txBody>
        </p:sp>
      </p:grpSp>
      <p:pic>
        <p:nvPicPr>
          <p:cNvPr id="6" name="Рисунок 5">
            <a:extLst>
              <a:ext uri="{FF2B5EF4-FFF2-40B4-BE49-F238E27FC236}">
                <a16:creationId xmlns:a16="http://schemas.microsoft.com/office/drawing/2014/main" id="{8D907B73-0EBD-9319-1DEA-3CDF99549389}"/>
              </a:ext>
            </a:extLst>
          </p:cNvPr>
          <p:cNvPicPr>
            <a:picLocks noChangeAspect="1"/>
          </p:cNvPicPr>
          <p:nvPr/>
        </p:nvPicPr>
        <p:blipFill>
          <a:blip r:embed="rId2"/>
          <a:stretch>
            <a:fillRect/>
          </a:stretch>
        </p:blipFill>
        <p:spPr>
          <a:xfrm>
            <a:off x="0" y="12600"/>
            <a:ext cx="12192000" cy="6851904"/>
          </a:xfrm>
          <a:prstGeom prst="rect">
            <a:avLst/>
          </a:prstGeom>
        </p:spPr>
      </p:pic>
      <p:grpSp>
        <p:nvGrpSpPr>
          <p:cNvPr id="3" name="Группа 2">
            <a:extLst>
              <a:ext uri="{FF2B5EF4-FFF2-40B4-BE49-F238E27FC236}">
                <a16:creationId xmlns:a16="http://schemas.microsoft.com/office/drawing/2014/main" id="{C1D1D1F0-008D-F0A1-64BF-2C883F66E0AD}"/>
              </a:ext>
            </a:extLst>
          </p:cNvPr>
          <p:cNvGrpSpPr/>
          <p:nvPr/>
        </p:nvGrpSpPr>
        <p:grpSpPr>
          <a:xfrm>
            <a:off x="5481322" y="280539"/>
            <a:ext cx="4880957" cy="1515841"/>
            <a:chOff x="3695856" y="689483"/>
            <a:chExt cx="4457700" cy="811708"/>
          </a:xfrm>
        </p:grpSpPr>
        <p:sp>
          <p:nvSpPr>
            <p:cNvPr id="4" name="Прямоугольник: скругленные углы 3">
              <a:extLst>
                <a:ext uri="{FF2B5EF4-FFF2-40B4-BE49-F238E27FC236}">
                  <a16:creationId xmlns:a16="http://schemas.microsoft.com/office/drawing/2014/main" id="{35DC4C21-523B-5CBA-584B-D9BC75C4CFEF}"/>
                </a:ext>
              </a:extLst>
            </p:cNvPr>
            <p:cNvSpPr/>
            <p:nvPr/>
          </p:nvSpPr>
          <p:spPr>
            <a:xfrm>
              <a:off x="3695856" y="689483"/>
              <a:ext cx="4457700" cy="811708"/>
            </a:xfrm>
            <a:prstGeom prst="roundRect">
              <a:avLst/>
            </a:prstGeom>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5" name="Прямоугольник: скругленные углы 4">
              <a:extLst>
                <a:ext uri="{FF2B5EF4-FFF2-40B4-BE49-F238E27FC236}">
                  <a16:creationId xmlns:a16="http://schemas.microsoft.com/office/drawing/2014/main" id="{7BFE7575-CEAA-BBFC-C080-83EFEDD5AED7}"/>
                </a:ext>
              </a:extLst>
            </p:cNvPr>
            <p:cNvSpPr txBox="1"/>
            <p:nvPr/>
          </p:nvSpPr>
          <p:spPr>
            <a:xfrm>
              <a:off x="3735480" y="729107"/>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r>
                <a:rPr lang="kk-KZ" sz="1300" dirty="0">
                  <a:ln/>
                  <a:latin typeface="Times New Roman" pitchFamily="18" charset="0"/>
                  <a:ea typeface="Times New Roman" pitchFamily="18" charset="0"/>
                  <a:cs typeface="Times New Roman" pitchFamily="18" charset="0"/>
                </a:rPr>
                <a:t>:</a:t>
              </a:r>
              <a:endParaRPr lang="ru-RU" sz="1300" dirty="0"/>
            </a:p>
          </p:txBody>
        </p:sp>
      </p:grpSp>
      <p:sp>
        <p:nvSpPr>
          <p:cNvPr id="13" name="TextBox 12">
            <a:extLst>
              <a:ext uri="{FF2B5EF4-FFF2-40B4-BE49-F238E27FC236}">
                <a16:creationId xmlns:a16="http://schemas.microsoft.com/office/drawing/2014/main" id="{9FE364F6-261D-CFC9-157D-350AE92338C0}"/>
              </a:ext>
            </a:extLst>
          </p:cNvPr>
          <p:cNvSpPr txBox="1"/>
          <p:nvPr/>
        </p:nvSpPr>
        <p:spPr>
          <a:xfrm>
            <a:off x="263352" y="2780928"/>
            <a:ext cx="4976772" cy="1077218"/>
          </a:xfrm>
          <a:prstGeom prst="rect">
            <a:avLst/>
          </a:prstGeom>
          <a:noFill/>
        </p:spPr>
        <p:txBody>
          <a:bodyPr wrap="square">
            <a:spAutoFit/>
          </a:bodyPr>
          <a:lstStyle/>
          <a:p>
            <a:pPr algn="ctr"/>
            <a:r>
              <a:rPr lang="aa-ET" sz="3200" b="1" kern="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Ұлттық ойындарды маңызы</a:t>
            </a:r>
            <a:endParaRPr lang="aa-ET" sz="1400" kern="100" dirty="0">
              <a:latin typeface="Calibri" panose="020F0502020204030204" pitchFamily="34" charset="0"/>
              <a:ea typeface="Calibri" panose="020F0502020204030204" pitchFamily="34" charset="0"/>
              <a:cs typeface="Times New Roman" panose="02020603050405020304" pitchFamily="18" charset="0"/>
            </a:endParaRPr>
          </a:p>
        </p:txBody>
      </p:sp>
      <p:grpSp>
        <p:nvGrpSpPr>
          <p:cNvPr id="21" name="Группа 20">
            <a:extLst>
              <a:ext uri="{FF2B5EF4-FFF2-40B4-BE49-F238E27FC236}">
                <a16:creationId xmlns:a16="http://schemas.microsoft.com/office/drawing/2014/main" id="{A32C9780-4C48-B056-7C67-3B07FF7CAF4B}"/>
              </a:ext>
            </a:extLst>
          </p:cNvPr>
          <p:cNvGrpSpPr/>
          <p:nvPr/>
        </p:nvGrpSpPr>
        <p:grpSpPr>
          <a:xfrm>
            <a:off x="5541605" y="1929367"/>
            <a:ext cx="5126395" cy="1986455"/>
            <a:chOff x="3683156" y="1729133"/>
            <a:chExt cx="4681854" cy="1476917"/>
          </a:xfrm>
        </p:grpSpPr>
        <p:sp>
          <p:nvSpPr>
            <p:cNvPr id="22" name="Прямоугольник: скругленные углы 21">
              <a:extLst>
                <a:ext uri="{FF2B5EF4-FFF2-40B4-BE49-F238E27FC236}">
                  <a16:creationId xmlns:a16="http://schemas.microsoft.com/office/drawing/2014/main" id="{B1595CA2-C825-9024-137F-DECB8E96A4D1}"/>
                </a:ext>
              </a:extLst>
            </p:cNvPr>
            <p:cNvSpPr/>
            <p:nvPr/>
          </p:nvSpPr>
          <p:spPr>
            <a:xfrm>
              <a:off x="3683156" y="1729133"/>
              <a:ext cx="4457700" cy="110676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lgn="ctr"/>
              <a:endParaRPr lang="aa-ET" sz="2000" b="1" dirty="0"/>
            </a:p>
          </p:txBody>
        </p:sp>
        <p:sp>
          <p:nvSpPr>
            <p:cNvPr id="23" name="Прямоугольник: скругленные углы 4">
              <a:extLst>
                <a:ext uri="{FF2B5EF4-FFF2-40B4-BE49-F238E27FC236}">
                  <a16:creationId xmlns:a16="http://schemas.microsoft.com/office/drawing/2014/main" id="{CC133F62-FE4A-3EEE-4EE4-EE2DA9C30778}"/>
                </a:ext>
              </a:extLst>
            </p:cNvPr>
            <p:cNvSpPr txBox="1"/>
            <p:nvPr/>
          </p:nvSpPr>
          <p:spPr>
            <a:xfrm>
              <a:off x="3695856" y="2951177"/>
              <a:ext cx="4669154" cy="2548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just">
                <a:lnSpc>
                  <a:spcPct val="107000"/>
                </a:lnSpc>
                <a:spcAft>
                  <a:spcPts val="800"/>
                </a:spcAft>
              </a:pPr>
              <a:r>
                <a:rPr lang="aa-ET" sz="1200" kern="0" dirty="0">
                  <a:latin typeface="Times New Roman" panose="02020603050405020304" pitchFamily="18" charset="0"/>
                  <a:ea typeface="Times New Roman" panose="02020603050405020304" pitchFamily="18" charset="0"/>
                  <a:cs typeface="Times New Roman" panose="02020603050405020304" pitchFamily="18" charset="0"/>
                </a:rPr>
                <a:t>.</a:t>
              </a:r>
              <a:endParaRPr lang="aa-ET" sz="1050" kern="100" dirty="0">
                <a:latin typeface="Calibri" panose="020F0502020204030204" pitchFamily="34" charset="0"/>
                <a:ea typeface="Calibri" panose="020F0502020204030204" pitchFamily="34" charset="0"/>
                <a:cs typeface="Times New Roman" panose="02020603050405020304" pitchFamily="18" charset="0"/>
              </a:endParaRPr>
            </a:p>
            <a:p>
              <a:pPr algn="ctr" defTabSz="577850">
                <a:lnSpc>
                  <a:spcPct val="90000"/>
                </a:lnSpc>
                <a:spcBef>
                  <a:spcPct val="0"/>
                </a:spcBef>
                <a:spcAft>
                  <a:spcPct val="35000"/>
                </a:spcAft>
              </a:pPr>
              <a:endParaRPr lang="ru-RU" sz="1300" dirty="0"/>
            </a:p>
          </p:txBody>
        </p:sp>
      </p:grpSp>
      <p:sp>
        <p:nvSpPr>
          <p:cNvPr id="25" name="Прямоугольник: скругленные углы 24">
            <a:extLst>
              <a:ext uri="{FF2B5EF4-FFF2-40B4-BE49-F238E27FC236}">
                <a16:creationId xmlns:a16="http://schemas.microsoft.com/office/drawing/2014/main" id="{006F4B8D-B463-EC53-9D9F-6666012B8ACE}"/>
              </a:ext>
            </a:extLst>
          </p:cNvPr>
          <p:cNvSpPr/>
          <p:nvPr/>
        </p:nvSpPr>
        <p:spPr>
          <a:xfrm>
            <a:off x="5597195" y="3561345"/>
            <a:ext cx="4880957" cy="145203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lvl="0" algn="ctr">
              <a:lnSpc>
                <a:spcPct val="107000"/>
              </a:lnSpc>
              <a:spcAft>
                <a:spcPts val="800"/>
              </a:spcAft>
              <a:buSzPts val="1000"/>
              <a:tabLst>
                <a:tab pos="457200" algn="l"/>
              </a:tabLst>
            </a:pP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Тіл</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сөздік</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қор</a:t>
            </a:r>
            <a:endParaRPr lang="ru-RU" sz="24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aa-ET" sz="2000" b="1" dirty="0"/>
          </a:p>
        </p:txBody>
      </p:sp>
      <p:sp>
        <p:nvSpPr>
          <p:cNvPr id="26" name="Прямоугольник: скругленные углы 25">
            <a:extLst>
              <a:ext uri="{FF2B5EF4-FFF2-40B4-BE49-F238E27FC236}">
                <a16:creationId xmlns:a16="http://schemas.microsoft.com/office/drawing/2014/main" id="{A9EF46C0-8A3B-F3C5-B4CF-943134D9F627}"/>
              </a:ext>
            </a:extLst>
          </p:cNvPr>
          <p:cNvSpPr/>
          <p:nvPr/>
        </p:nvSpPr>
        <p:spPr>
          <a:xfrm>
            <a:off x="5671276" y="5126396"/>
            <a:ext cx="4880957" cy="145203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lvl="0" algn="ctr">
              <a:lnSpc>
                <a:spcPct val="107000"/>
              </a:lnSpc>
              <a:spcAft>
                <a:spcPts val="800"/>
              </a:spcAft>
              <a:buSzPts val="1000"/>
              <a:tabLst>
                <a:tab pos="457200" algn="l"/>
              </a:tabLst>
            </a:pP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Әлеуметтік</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топпен</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жұмыс</a:t>
            </a:r>
            <a:endParaRPr lang="ru-RU" sz="24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067C7FF1-DD16-4791-9F01-F80ECDA8B691}"/>
              </a:ext>
            </a:extLst>
          </p:cNvPr>
          <p:cNvSpPr txBox="1"/>
          <p:nvPr/>
        </p:nvSpPr>
        <p:spPr>
          <a:xfrm>
            <a:off x="5555511" y="831806"/>
            <a:ext cx="4630325" cy="856068"/>
          </a:xfrm>
          <a:prstGeom prst="rect">
            <a:avLst/>
          </a:prstGeom>
          <a:noFill/>
        </p:spPr>
        <p:txBody>
          <a:bodyPr wrap="square">
            <a:spAutoFit/>
          </a:bodyPr>
          <a:lstStyle/>
          <a:p>
            <a:pPr lvl="0" algn="ctr">
              <a:lnSpc>
                <a:spcPct val="107000"/>
              </a:lnSpc>
              <a:spcAft>
                <a:spcPts val="800"/>
              </a:spcAft>
              <a:buSzPts val="1000"/>
              <a:tabLst>
                <a:tab pos="457200" algn="l"/>
              </a:tabLst>
            </a:pPr>
            <a:r>
              <a:rPr lang="ru-RU" dirty="0"/>
              <a:t>	</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Дене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дамуы</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қимыл-қозғалыс</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ептілік</a:t>
            </a:r>
            <a:endParaRPr lang="ru-RU" sz="24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0B03EF65-BA31-FA1E-67AD-D1FD437249E1}"/>
              </a:ext>
            </a:extLst>
          </p:cNvPr>
          <p:cNvSpPr txBox="1"/>
          <p:nvPr/>
        </p:nvSpPr>
        <p:spPr>
          <a:xfrm>
            <a:off x="5879976" y="2370945"/>
            <a:ext cx="4119329" cy="830997"/>
          </a:xfrm>
          <a:prstGeom prst="rect">
            <a:avLst/>
          </a:prstGeom>
          <a:noFill/>
        </p:spPr>
        <p:txBody>
          <a:bodyPr wrap="square">
            <a:spAutoFit/>
          </a:bodyPr>
          <a:lstStyle/>
          <a:p>
            <a:pPr algn="ct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Ақыл</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-ой: логика,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есте</a:t>
            </a:r>
            <a:r>
              <a:rPr lang="ru-RU" sz="24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сақтау</a:t>
            </a:r>
            <a:endParaRPr lang="ru-RU"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634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E908C-E361-9E01-24E5-4634CA48C292}"/>
            </a:ext>
          </a:extLst>
        </p:cNvPr>
        <p:cNvGrpSpPr/>
        <p:nvPr/>
      </p:nvGrpSpPr>
      <p:grpSpPr>
        <a:xfrm>
          <a:off x="0" y="0"/>
          <a:ext cx="0" cy="0"/>
          <a:chOff x="0" y="0"/>
          <a:chExt cx="0" cy="0"/>
        </a:xfrm>
      </p:grpSpPr>
      <p:grpSp>
        <p:nvGrpSpPr>
          <p:cNvPr id="18" name="Группа 17">
            <a:extLst>
              <a:ext uri="{FF2B5EF4-FFF2-40B4-BE49-F238E27FC236}">
                <a16:creationId xmlns:a16="http://schemas.microsoft.com/office/drawing/2014/main" id="{75499162-2E3A-6CCB-1E09-7460EACC8D44}"/>
              </a:ext>
            </a:extLst>
          </p:cNvPr>
          <p:cNvGrpSpPr/>
          <p:nvPr/>
        </p:nvGrpSpPr>
        <p:grpSpPr>
          <a:xfrm>
            <a:off x="5429972" y="1874945"/>
            <a:ext cx="4457700" cy="1122007"/>
            <a:chOff x="3695856" y="1602655"/>
            <a:chExt cx="4457700" cy="811708"/>
          </a:xfrm>
        </p:grpSpPr>
        <p:sp>
          <p:nvSpPr>
            <p:cNvPr id="19" name="Прямоугольник: скругленные углы 18">
              <a:extLst>
                <a:ext uri="{FF2B5EF4-FFF2-40B4-BE49-F238E27FC236}">
                  <a16:creationId xmlns:a16="http://schemas.microsoft.com/office/drawing/2014/main" id="{71CC3B52-57EC-BC06-B7B6-9C6C1E608F60}"/>
                </a:ext>
              </a:extLst>
            </p:cNvPr>
            <p:cNvSpPr/>
            <p:nvPr/>
          </p:nvSpPr>
          <p:spPr>
            <a:xfrm>
              <a:off x="3695856" y="1602655"/>
              <a:ext cx="4457700" cy="81170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20" name="Прямоугольник: скругленные углы 4">
              <a:extLst>
                <a:ext uri="{FF2B5EF4-FFF2-40B4-BE49-F238E27FC236}">
                  <a16:creationId xmlns:a16="http://schemas.microsoft.com/office/drawing/2014/main" id="{ACDA0F8A-1316-78C6-406A-94E0A3A9C292}"/>
                </a:ext>
              </a:extLst>
            </p:cNvPr>
            <p:cNvSpPr txBox="1"/>
            <p:nvPr/>
          </p:nvSpPr>
          <p:spPr>
            <a:xfrm>
              <a:off x="3735480" y="1642279"/>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endParaRPr lang="ru-RU" sz="1300" dirty="0"/>
            </a:p>
          </p:txBody>
        </p:sp>
      </p:grpSp>
      <p:pic>
        <p:nvPicPr>
          <p:cNvPr id="6" name="Рисунок 5">
            <a:extLst>
              <a:ext uri="{FF2B5EF4-FFF2-40B4-BE49-F238E27FC236}">
                <a16:creationId xmlns:a16="http://schemas.microsoft.com/office/drawing/2014/main" id="{66A9B46C-7B04-656F-907E-58CE6A7C7D02}"/>
              </a:ext>
            </a:extLst>
          </p:cNvPr>
          <p:cNvPicPr>
            <a:picLocks noChangeAspect="1"/>
          </p:cNvPicPr>
          <p:nvPr/>
        </p:nvPicPr>
        <p:blipFill>
          <a:blip r:embed="rId2"/>
          <a:stretch>
            <a:fillRect/>
          </a:stretch>
        </p:blipFill>
        <p:spPr>
          <a:xfrm>
            <a:off x="0" y="0"/>
            <a:ext cx="12192000" cy="6851904"/>
          </a:xfrm>
          <a:prstGeom prst="rect">
            <a:avLst/>
          </a:prstGeom>
        </p:spPr>
      </p:pic>
      <p:grpSp>
        <p:nvGrpSpPr>
          <p:cNvPr id="3" name="Группа 2">
            <a:extLst>
              <a:ext uri="{FF2B5EF4-FFF2-40B4-BE49-F238E27FC236}">
                <a16:creationId xmlns:a16="http://schemas.microsoft.com/office/drawing/2014/main" id="{4B4E256E-E26C-A9F6-2793-333CD39D8A30}"/>
              </a:ext>
            </a:extLst>
          </p:cNvPr>
          <p:cNvGrpSpPr/>
          <p:nvPr/>
        </p:nvGrpSpPr>
        <p:grpSpPr>
          <a:xfrm>
            <a:off x="5429972" y="1799999"/>
            <a:ext cx="4880957" cy="2860429"/>
            <a:chOff x="3695856" y="689483"/>
            <a:chExt cx="4457700" cy="811708"/>
          </a:xfrm>
        </p:grpSpPr>
        <p:sp>
          <p:nvSpPr>
            <p:cNvPr id="4" name="Прямоугольник: скругленные углы 3">
              <a:extLst>
                <a:ext uri="{FF2B5EF4-FFF2-40B4-BE49-F238E27FC236}">
                  <a16:creationId xmlns:a16="http://schemas.microsoft.com/office/drawing/2014/main" id="{274C8A5E-B4F5-966B-61E9-9CD3F711DA3C}"/>
                </a:ext>
              </a:extLst>
            </p:cNvPr>
            <p:cNvSpPr/>
            <p:nvPr/>
          </p:nvSpPr>
          <p:spPr>
            <a:xfrm>
              <a:off x="3695856" y="689483"/>
              <a:ext cx="4457700" cy="811708"/>
            </a:xfrm>
            <a:prstGeom prst="roundRect">
              <a:avLst/>
            </a:prstGeom>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5" name="Прямоугольник: скругленные углы 4">
              <a:extLst>
                <a:ext uri="{FF2B5EF4-FFF2-40B4-BE49-F238E27FC236}">
                  <a16:creationId xmlns:a16="http://schemas.microsoft.com/office/drawing/2014/main" id="{084722F7-9E60-117A-FA59-A0B40D57A6EB}"/>
                </a:ext>
              </a:extLst>
            </p:cNvPr>
            <p:cNvSpPr txBox="1"/>
            <p:nvPr/>
          </p:nvSpPr>
          <p:spPr>
            <a:xfrm>
              <a:off x="3735480" y="729107"/>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r>
                <a:rPr lang="kk-KZ" sz="1300" dirty="0">
                  <a:ln/>
                  <a:latin typeface="Times New Roman" pitchFamily="18" charset="0"/>
                  <a:ea typeface="Times New Roman" pitchFamily="18" charset="0"/>
                  <a:cs typeface="Times New Roman" pitchFamily="18" charset="0"/>
                </a:rPr>
                <a:t>:</a:t>
              </a:r>
              <a:endParaRPr lang="ru-RU" sz="1300" dirty="0"/>
            </a:p>
          </p:txBody>
        </p:sp>
      </p:grpSp>
      <p:sp>
        <p:nvSpPr>
          <p:cNvPr id="13" name="TextBox 12">
            <a:extLst>
              <a:ext uri="{FF2B5EF4-FFF2-40B4-BE49-F238E27FC236}">
                <a16:creationId xmlns:a16="http://schemas.microsoft.com/office/drawing/2014/main" id="{11B04900-981C-B40C-FD79-98626FADE7E0}"/>
              </a:ext>
            </a:extLst>
          </p:cNvPr>
          <p:cNvSpPr txBox="1"/>
          <p:nvPr/>
        </p:nvSpPr>
        <p:spPr>
          <a:xfrm>
            <a:off x="398697" y="1794319"/>
            <a:ext cx="4880958" cy="2796599"/>
          </a:xfrm>
          <a:prstGeom prst="rect">
            <a:avLst/>
          </a:prstGeom>
          <a:noFill/>
        </p:spPr>
        <p:txBody>
          <a:bodyPr wrap="square">
            <a:spAutoFit/>
          </a:bodyPr>
          <a:lstStyle/>
          <a:p>
            <a:pPr algn="ctr">
              <a:lnSpc>
                <a:spcPct val="107000"/>
              </a:lnSpc>
              <a:spcAft>
                <a:spcPts val="800"/>
              </a:spcAft>
              <a:buNone/>
            </a:pPr>
            <a:r>
              <a:rPr lang="kk-KZ" sz="2400" b="1" kern="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Кіші тобы</a:t>
            </a:r>
          </a:p>
          <a:p>
            <a:pPr>
              <a:lnSpc>
                <a:spcPct val="107000"/>
              </a:lnSpc>
              <a:spcAft>
                <a:spcPts val="800"/>
              </a:spcAft>
              <a:buNone/>
            </a:pP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Бұл </a:t>
            </a: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жаста</a:t>
            </a: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a:t>
            </a: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қарапайым</a:t>
            </a:r>
            <a:endParaRPr lang="ru-RU"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қимылға</a:t>
            </a: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бағытталған</a:t>
            </a:r>
            <a:endParaRPr lang="ru-RU"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ережесі</a:t>
            </a: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жеңіл</a:t>
            </a: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болуы</a:t>
            </a:r>
            <a:r>
              <a:rPr lang="ru-RU" sz="2400"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керек</a:t>
            </a:r>
            <a:endParaRPr lang="ru-RU" sz="2400"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aa-ET" sz="14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3" name="Прямоугольник: скругленные углы 4">
            <a:extLst>
              <a:ext uri="{FF2B5EF4-FFF2-40B4-BE49-F238E27FC236}">
                <a16:creationId xmlns:a16="http://schemas.microsoft.com/office/drawing/2014/main" id="{DB50B5EF-B1E1-7872-2C91-F9756A9D1516}"/>
              </a:ext>
            </a:extLst>
          </p:cNvPr>
          <p:cNvSpPr txBox="1"/>
          <p:nvPr/>
        </p:nvSpPr>
        <p:spPr>
          <a:xfrm>
            <a:off x="5555509" y="4159308"/>
            <a:ext cx="5112489" cy="3428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just">
              <a:lnSpc>
                <a:spcPct val="107000"/>
              </a:lnSpc>
              <a:spcAft>
                <a:spcPts val="800"/>
              </a:spcAft>
            </a:pPr>
            <a:r>
              <a:rPr lang="aa-ET" sz="1200" kern="0" dirty="0">
                <a:latin typeface="Times New Roman" panose="02020603050405020304" pitchFamily="18" charset="0"/>
                <a:ea typeface="Times New Roman" panose="02020603050405020304" pitchFamily="18" charset="0"/>
                <a:cs typeface="Times New Roman" panose="02020603050405020304" pitchFamily="18" charset="0"/>
              </a:rPr>
              <a:t>.</a:t>
            </a:r>
            <a:endParaRPr lang="aa-ET" sz="1050" kern="100" dirty="0">
              <a:latin typeface="Calibri" panose="020F0502020204030204" pitchFamily="34" charset="0"/>
              <a:ea typeface="Calibri" panose="020F0502020204030204" pitchFamily="34" charset="0"/>
              <a:cs typeface="Times New Roman" panose="02020603050405020304" pitchFamily="18" charset="0"/>
            </a:endParaRPr>
          </a:p>
          <a:p>
            <a:pPr algn="ctr" defTabSz="577850">
              <a:lnSpc>
                <a:spcPct val="90000"/>
              </a:lnSpc>
              <a:spcBef>
                <a:spcPct val="0"/>
              </a:spcBef>
              <a:spcAft>
                <a:spcPct val="35000"/>
              </a:spcAft>
            </a:pPr>
            <a:endParaRPr lang="ru-RU" sz="1300" dirty="0"/>
          </a:p>
        </p:txBody>
      </p:sp>
      <p:sp>
        <p:nvSpPr>
          <p:cNvPr id="8" name="TextBox 7">
            <a:extLst>
              <a:ext uri="{FF2B5EF4-FFF2-40B4-BE49-F238E27FC236}">
                <a16:creationId xmlns:a16="http://schemas.microsoft.com/office/drawing/2014/main" id="{96333D14-8EB6-DB8D-3C17-169206951E7E}"/>
              </a:ext>
            </a:extLst>
          </p:cNvPr>
          <p:cNvSpPr txBox="1"/>
          <p:nvPr/>
        </p:nvSpPr>
        <p:spPr>
          <a:xfrm>
            <a:off x="5853241" y="2139383"/>
            <a:ext cx="4414301" cy="2127762"/>
          </a:xfrm>
          <a:prstGeom prst="rect">
            <a:avLst/>
          </a:prstGeom>
          <a:noFill/>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ru-RU" sz="2000" b="1" dirty="0">
                <a:latin typeface="Times New Roman" panose="02020603050405020304" pitchFamily="18" charset="0"/>
                <a:cs typeface="Times New Roman" panose="02020603050405020304" pitchFamily="18" charset="0"/>
              </a:rPr>
              <a:t>	</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Сақина</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салу»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жеңілдетілген</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Қуыр-қуыр</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қуырмаш</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Айгөлек</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қарапайым</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түрі</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Тақия</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тастамақ</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жеңіл</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нұсқа</a:t>
            </a:r>
            <a:r>
              <a:rPr lang="ru-RU"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D0D0D"/>
              </a:solidFill>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kk-KZ" sz="2000" b="1" kern="0" dirty="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«Қойым-қойым» </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7363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637380-497A-47E9-6952-0F8B6C40AAC4}"/>
            </a:ext>
          </a:extLst>
        </p:cNvPr>
        <p:cNvGrpSpPr/>
        <p:nvPr/>
      </p:nvGrpSpPr>
      <p:grpSpPr>
        <a:xfrm>
          <a:off x="0" y="0"/>
          <a:ext cx="0" cy="0"/>
          <a:chOff x="0" y="0"/>
          <a:chExt cx="0" cy="0"/>
        </a:xfrm>
      </p:grpSpPr>
      <p:grpSp>
        <p:nvGrpSpPr>
          <p:cNvPr id="18" name="Группа 17">
            <a:extLst>
              <a:ext uri="{FF2B5EF4-FFF2-40B4-BE49-F238E27FC236}">
                <a16:creationId xmlns:a16="http://schemas.microsoft.com/office/drawing/2014/main" id="{19AB0950-57CF-BF8B-FE56-64C3261667F9}"/>
              </a:ext>
            </a:extLst>
          </p:cNvPr>
          <p:cNvGrpSpPr/>
          <p:nvPr/>
        </p:nvGrpSpPr>
        <p:grpSpPr>
          <a:xfrm>
            <a:off x="5429972" y="1874945"/>
            <a:ext cx="4457700" cy="1122007"/>
            <a:chOff x="3695856" y="1602655"/>
            <a:chExt cx="4457700" cy="811708"/>
          </a:xfrm>
        </p:grpSpPr>
        <p:sp>
          <p:nvSpPr>
            <p:cNvPr id="19" name="Прямоугольник: скругленные углы 18">
              <a:extLst>
                <a:ext uri="{FF2B5EF4-FFF2-40B4-BE49-F238E27FC236}">
                  <a16:creationId xmlns:a16="http://schemas.microsoft.com/office/drawing/2014/main" id="{A1B0C524-5D9E-790B-F93D-6AF6C18F6324}"/>
                </a:ext>
              </a:extLst>
            </p:cNvPr>
            <p:cNvSpPr/>
            <p:nvPr/>
          </p:nvSpPr>
          <p:spPr>
            <a:xfrm>
              <a:off x="3695856" y="1602655"/>
              <a:ext cx="4457700" cy="81170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20" name="Прямоугольник: скругленные углы 4">
              <a:extLst>
                <a:ext uri="{FF2B5EF4-FFF2-40B4-BE49-F238E27FC236}">
                  <a16:creationId xmlns:a16="http://schemas.microsoft.com/office/drawing/2014/main" id="{18BAAA69-347A-20A1-7F7A-1AD9946E8CDB}"/>
                </a:ext>
              </a:extLst>
            </p:cNvPr>
            <p:cNvSpPr txBox="1"/>
            <p:nvPr/>
          </p:nvSpPr>
          <p:spPr>
            <a:xfrm>
              <a:off x="3735480" y="1642279"/>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endParaRPr lang="ru-RU" sz="1300" dirty="0"/>
            </a:p>
          </p:txBody>
        </p:sp>
      </p:grpSp>
      <p:pic>
        <p:nvPicPr>
          <p:cNvPr id="6" name="Рисунок 5">
            <a:extLst>
              <a:ext uri="{FF2B5EF4-FFF2-40B4-BE49-F238E27FC236}">
                <a16:creationId xmlns:a16="http://schemas.microsoft.com/office/drawing/2014/main" id="{29994558-B90E-1BA1-B670-2CCF3A8A62D7}"/>
              </a:ext>
            </a:extLst>
          </p:cNvPr>
          <p:cNvPicPr>
            <a:picLocks noChangeAspect="1"/>
          </p:cNvPicPr>
          <p:nvPr/>
        </p:nvPicPr>
        <p:blipFill>
          <a:blip r:embed="rId2"/>
          <a:stretch>
            <a:fillRect/>
          </a:stretch>
        </p:blipFill>
        <p:spPr>
          <a:xfrm>
            <a:off x="0" y="0"/>
            <a:ext cx="12192000" cy="6851904"/>
          </a:xfrm>
          <a:prstGeom prst="rect">
            <a:avLst/>
          </a:prstGeom>
        </p:spPr>
      </p:pic>
      <p:grpSp>
        <p:nvGrpSpPr>
          <p:cNvPr id="3" name="Группа 2">
            <a:extLst>
              <a:ext uri="{FF2B5EF4-FFF2-40B4-BE49-F238E27FC236}">
                <a16:creationId xmlns:a16="http://schemas.microsoft.com/office/drawing/2014/main" id="{993EB8A4-A917-024F-D4D9-CA0D715B9C57}"/>
              </a:ext>
            </a:extLst>
          </p:cNvPr>
          <p:cNvGrpSpPr/>
          <p:nvPr/>
        </p:nvGrpSpPr>
        <p:grpSpPr>
          <a:xfrm>
            <a:off x="5429972" y="1799999"/>
            <a:ext cx="4880957" cy="2860429"/>
            <a:chOff x="3695856" y="689483"/>
            <a:chExt cx="4457700" cy="811708"/>
          </a:xfrm>
        </p:grpSpPr>
        <p:sp>
          <p:nvSpPr>
            <p:cNvPr id="4" name="Прямоугольник: скругленные углы 3">
              <a:extLst>
                <a:ext uri="{FF2B5EF4-FFF2-40B4-BE49-F238E27FC236}">
                  <a16:creationId xmlns:a16="http://schemas.microsoft.com/office/drawing/2014/main" id="{913FE84E-90B2-20F3-3CA7-D2B98E4B36FD}"/>
                </a:ext>
              </a:extLst>
            </p:cNvPr>
            <p:cNvSpPr/>
            <p:nvPr/>
          </p:nvSpPr>
          <p:spPr>
            <a:xfrm>
              <a:off x="3695856" y="689483"/>
              <a:ext cx="4457700" cy="811708"/>
            </a:xfrm>
            <a:prstGeom prst="roundRect">
              <a:avLst/>
            </a:prstGeom>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5" name="Прямоугольник: скругленные углы 4">
              <a:extLst>
                <a:ext uri="{FF2B5EF4-FFF2-40B4-BE49-F238E27FC236}">
                  <a16:creationId xmlns:a16="http://schemas.microsoft.com/office/drawing/2014/main" id="{C001300D-22B2-8908-2D1C-11AF5A155575}"/>
                </a:ext>
              </a:extLst>
            </p:cNvPr>
            <p:cNvSpPr txBox="1"/>
            <p:nvPr/>
          </p:nvSpPr>
          <p:spPr>
            <a:xfrm>
              <a:off x="3735480" y="729107"/>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r>
                <a:rPr lang="kk-KZ" sz="1300" dirty="0">
                  <a:ln/>
                  <a:latin typeface="Times New Roman" pitchFamily="18" charset="0"/>
                  <a:ea typeface="Times New Roman" pitchFamily="18" charset="0"/>
                  <a:cs typeface="Times New Roman" pitchFamily="18" charset="0"/>
                </a:rPr>
                <a:t>:</a:t>
              </a:r>
              <a:endParaRPr lang="ru-RU" sz="1300" dirty="0"/>
            </a:p>
          </p:txBody>
        </p:sp>
      </p:grpSp>
      <p:sp>
        <p:nvSpPr>
          <p:cNvPr id="13" name="TextBox 12">
            <a:extLst>
              <a:ext uri="{FF2B5EF4-FFF2-40B4-BE49-F238E27FC236}">
                <a16:creationId xmlns:a16="http://schemas.microsoft.com/office/drawing/2014/main" id="{379B0A30-F602-A03B-7D7F-11EAABC9B6CD}"/>
              </a:ext>
            </a:extLst>
          </p:cNvPr>
          <p:cNvSpPr txBox="1"/>
          <p:nvPr/>
        </p:nvSpPr>
        <p:spPr>
          <a:xfrm>
            <a:off x="359073" y="1484784"/>
            <a:ext cx="4880958" cy="2298834"/>
          </a:xfrm>
          <a:prstGeom prst="rect">
            <a:avLst/>
          </a:prstGeom>
          <a:noFill/>
        </p:spPr>
        <p:txBody>
          <a:bodyPr wrap="square">
            <a:spAutoFit/>
          </a:bodyPr>
          <a:lstStyle/>
          <a:p>
            <a:pPr algn="ctr">
              <a:lnSpc>
                <a:spcPct val="107000"/>
              </a:lnSpc>
              <a:spcAft>
                <a:spcPts val="800"/>
              </a:spcAft>
              <a:buNone/>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Ортаңғы</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топ</a:t>
            </a:r>
          </a:p>
          <a:p>
            <a:pPr>
              <a:lnSpc>
                <a:spcPct val="107000"/>
              </a:lnSpc>
              <a:spcAft>
                <a:spcPts val="800"/>
              </a:spcAft>
              <a:buNone/>
            </a:pP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Бұл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жаста</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ережені</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түсінеді</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рөлдік</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ойындарға</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қызығады</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aa-ET" sz="1400"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Прямоугольник: скругленные углы 4">
            <a:extLst>
              <a:ext uri="{FF2B5EF4-FFF2-40B4-BE49-F238E27FC236}">
                <a16:creationId xmlns:a16="http://schemas.microsoft.com/office/drawing/2014/main" id="{86F5B64C-F905-F494-1E7E-C60E2A6829AF}"/>
              </a:ext>
            </a:extLst>
          </p:cNvPr>
          <p:cNvSpPr txBox="1"/>
          <p:nvPr/>
        </p:nvSpPr>
        <p:spPr>
          <a:xfrm>
            <a:off x="5555509" y="4159308"/>
            <a:ext cx="5112489" cy="3428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just">
              <a:lnSpc>
                <a:spcPct val="107000"/>
              </a:lnSpc>
              <a:spcAft>
                <a:spcPts val="800"/>
              </a:spcAft>
            </a:pPr>
            <a:r>
              <a:rPr lang="aa-ET" sz="1200" kern="0" dirty="0">
                <a:latin typeface="Times New Roman" panose="02020603050405020304" pitchFamily="18" charset="0"/>
                <a:ea typeface="Times New Roman" panose="02020603050405020304" pitchFamily="18" charset="0"/>
                <a:cs typeface="Times New Roman" panose="02020603050405020304" pitchFamily="18" charset="0"/>
              </a:rPr>
              <a:t>.</a:t>
            </a:r>
            <a:endParaRPr lang="aa-ET" sz="1050" kern="100" dirty="0">
              <a:latin typeface="Calibri" panose="020F0502020204030204" pitchFamily="34" charset="0"/>
              <a:ea typeface="Calibri" panose="020F0502020204030204" pitchFamily="34" charset="0"/>
              <a:cs typeface="Times New Roman" panose="02020603050405020304" pitchFamily="18" charset="0"/>
            </a:endParaRPr>
          </a:p>
          <a:p>
            <a:pPr algn="ctr" defTabSz="577850">
              <a:lnSpc>
                <a:spcPct val="90000"/>
              </a:lnSpc>
              <a:spcBef>
                <a:spcPct val="0"/>
              </a:spcBef>
              <a:spcAft>
                <a:spcPct val="35000"/>
              </a:spcAft>
            </a:pPr>
            <a:endParaRPr lang="ru-RU" sz="1300" dirty="0"/>
          </a:p>
        </p:txBody>
      </p:sp>
      <p:sp>
        <p:nvSpPr>
          <p:cNvPr id="8" name="TextBox 7">
            <a:extLst>
              <a:ext uri="{FF2B5EF4-FFF2-40B4-BE49-F238E27FC236}">
                <a16:creationId xmlns:a16="http://schemas.microsoft.com/office/drawing/2014/main" id="{A9528E2A-F6DB-FB53-0D4F-96F1622D4BE2}"/>
              </a:ext>
            </a:extLst>
          </p:cNvPr>
          <p:cNvSpPr txBox="1"/>
          <p:nvPr/>
        </p:nvSpPr>
        <p:spPr>
          <a:xfrm>
            <a:off x="5873053" y="1929716"/>
            <a:ext cx="4034431" cy="2857642"/>
          </a:xfrm>
          <a:prstGeom prst="rect">
            <a:avLst/>
          </a:prstGeom>
          <a:noFill/>
        </p:spPr>
        <p:txBody>
          <a:bodyPr wrap="square">
            <a:spAutoFit/>
          </a:bodyPr>
          <a:lstStyle/>
          <a:p>
            <a:pPr>
              <a:lnSpc>
                <a:spcPct val="107000"/>
              </a:lnSpc>
              <a:spcAft>
                <a:spcPts val="800"/>
              </a:spcAft>
              <a:buNone/>
            </a:pPr>
            <a:r>
              <a:rPr lang="ru-RU" b="1" dirty="0">
                <a:latin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Арқан</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тарту»</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Сақина</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салу»</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Тақия</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тастамақ</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Қара</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жорға</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қимыл</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ойыны</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55835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677F58-9FFE-C718-DFE4-EFF8732B5E24}"/>
            </a:ext>
          </a:extLst>
        </p:cNvPr>
        <p:cNvGrpSpPr/>
        <p:nvPr/>
      </p:nvGrpSpPr>
      <p:grpSpPr>
        <a:xfrm>
          <a:off x="0" y="0"/>
          <a:ext cx="0" cy="0"/>
          <a:chOff x="0" y="0"/>
          <a:chExt cx="0" cy="0"/>
        </a:xfrm>
      </p:grpSpPr>
      <p:grpSp>
        <p:nvGrpSpPr>
          <p:cNvPr id="18" name="Группа 17">
            <a:extLst>
              <a:ext uri="{FF2B5EF4-FFF2-40B4-BE49-F238E27FC236}">
                <a16:creationId xmlns:a16="http://schemas.microsoft.com/office/drawing/2014/main" id="{7212BFBA-E638-98C7-9E30-832483464207}"/>
              </a:ext>
            </a:extLst>
          </p:cNvPr>
          <p:cNvGrpSpPr/>
          <p:nvPr/>
        </p:nvGrpSpPr>
        <p:grpSpPr>
          <a:xfrm>
            <a:off x="5429972" y="1874945"/>
            <a:ext cx="4457700" cy="1122007"/>
            <a:chOff x="3695856" y="1602655"/>
            <a:chExt cx="4457700" cy="811708"/>
          </a:xfrm>
        </p:grpSpPr>
        <p:sp>
          <p:nvSpPr>
            <p:cNvPr id="19" name="Прямоугольник: скругленные углы 18">
              <a:extLst>
                <a:ext uri="{FF2B5EF4-FFF2-40B4-BE49-F238E27FC236}">
                  <a16:creationId xmlns:a16="http://schemas.microsoft.com/office/drawing/2014/main" id="{B602A6E4-946A-88AF-FA31-8ABDF45B3F0E}"/>
                </a:ext>
              </a:extLst>
            </p:cNvPr>
            <p:cNvSpPr/>
            <p:nvPr/>
          </p:nvSpPr>
          <p:spPr>
            <a:xfrm>
              <a:off x="3695856" y="1602655"/>
              <a:ext cx="4457700" cy="81170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20" name="Прямоугольник: скругленные углы 4">
              <a:extLst>
                <a:ext uri="{FF2B5EF4-FFF2-40B4-BE49-F238E27FC236}">
                  <a16:creationId xmlns:a16="http://schemas.microsoft.com/office/drawing/2014/main" id="{95612158-BF76-3BF4-8E6C-FF02914AB66B}"/>
                </a:ext>
              </a:extLst>
            </p:cNvPr>
            <p:cNvSpPr txBox="1"/>
            <p:nvPr/>
          </p:nvSpPr>
          <p:spPr>
            <a:xfrm>
              <a:off x="3735480" y="1642279"/>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endParaRPr lang="ru-RU" sz="1300" dirty="0"/>
            </a:p>
          </p:txBody>
        </p:sp>
      </p:grpSp>
      <p:pic>
        <p:nvPicPr>
          <p:cNvPr id="6" name="Рисунок 5">
            <a:extLst>
              <a:ext uri="{FF2B5EF4-FFF2-40B4-BE49-F238E27FC236}">
                <a16:creationId xmlns:a16="http://schemas.microsoft.com/office/drawing/2014/main" id="{B0A288D1-B6C1-BC52-36F1-E7EC9F9B2A54}"/>
              </a:ext>
            </a:extLst>
          </p:cNvPr>
          <p:cNvPicPr>
            <a:picLocks noChangeAspect="1"/>
          </p:cNvPicPr>
          <p:nvPr/>
        </p:nvPicPr>
        <p:blipFill>
          <a:blip r:embed="rId2"/>
          <a:stretch>
            <a:fillRect/>
          </a:stretch>
        </p:blipFill>
        <p:spPr>
          <a:xfrm>
            <a:off x="0" y="0"/>
            <a:ext cx="12192000" cy="6851904"/>
          </a:xfrm>
          <a:prstGeom prst="rect">
            <a:avLst/>
          </a:prstGeom>
        </p:spPr>
      </p:pic>
      <p:grpSp>
        <p:nvGrpSpPr>
          <p:cNvPr id="3" name="Группа 2">
            <a:extLst>
              <a:ext uri="{FF2B5EF4-FFF2-40B4-BE49-F238E27FC236}">
                <a16:creationId xmlns:a16="http://schemas.microsoft.com/office/drawing/2014/main" id="{9B446CD1-05F0-432A-5EB7-B9E67D8282F5}"/>
              </a:ext>
            </a:extLst>
          </p:cNvPr>
          <p:cNvGrpSpPr/>
          <p:nvPr/>
        </p:nvGrpSpPr>
        <p:grpSpPr>
          <a:xfrm>
            <a:off x="5429972" y="1799999"/>
            <a:ext cx="4880957" cy="4437313"/>
            <a:chOff x="3695856" y="689483"/>
            <a:chExt cx="4457700" cy="811708"/>
          </a:xfrm>
        </p:grpSpPr>
        <p:sp>
          <p:nvSpPr>
            <p:cNvPr id="4" name="Прямоугольник: скругленные углы 3">
              <a:extLst>
                <a:ext uri="{FF2B5EF4-FFF2-40B4-BE49-F238E27FC236}">
                  <a16:creationId xmlns:a16="http://schemas.microsoft.com/office/drawing/2014/main" id="{0101F09C-D406-B5ED-1EBE-D172D7718AAF}"/>
                </a:ext>
              </a:extLst>
            </p:cNvPr>
            <p:cNvSpPr/>
            <p:nvPr/>
          </p:nvSpPr>
          <p:spPr>
            <a:xfrm>
              <a:off x="3695856" y="689483"/>
              <a:ext cx="4457700" cy="811708"/>
            </a:xfrm>
            <a:prstGeom prst="roundRect">
              <a:avLst/>
            </a:prstGeom>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5" name="Прямоугольник: скругленные углы 4">
              <a:extLst>
                <a:ext uri="{FF2B5EF4-FFF2-40B4-BE49-F238E27FC236}">
                  <a16:creationId xmlns:a16="http://schemas.microsoft.com/office/drawing/2014/main" id="{04A57ADF-6BB8-298A-6427-3C425AF709EB}"/>
                </a:ext>
              </a:extLst>
            </p:cNvPr>
            <p:cNvSpPr txBox="1"/>
            <p:nvPr/>
          </p:nvSpPr>
          <p:spPr>
            <a:xfrm>
              <a:off x="3735480" y="729107"/>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r>
                <a:rPr lang="kk-KZ" sz="1300" dirty="0">
                  <a:ln/>
                  <a:latin typeface="Times New Roman" pitchFamily="18" charset="0"/>
                  <a:ea typeface="Times New Roman" pitchFamily="18" charset="0"/>
                  <a:cs typeface="Times New Roman" pitchFamily="18" charset="0"/>
                </a:rPr>
                <a:t>:</a:t>
              </a:r>
              <a:endParaRPr lang="ru-RU" sz="1300" dirty="0"/>
            </a:p>
          </p:txBody>
        </p:sp>
      </p:grpSp>
      <p:sp>
        <p:nvSpPr>
          <p:cNvPr id="13" name="TextBox 12">
            <a:extLst>
              <a:ext uri="{FF2B5EF4-FFF2-40B4-BE49-F238E27FC236}">
                <a16:creationId xmlns:a16="http://schemas.microsoft.com/office/drawing/2014/main" id="{C8BBA0C4-950C-74F7-0632-2E000524EA5E}"/>
              </a:ext>
            </a:extLst>
          </p:cNvPr>
          <p:cNvSpPr txBox="1"/>
          <p:nvPr/>
        </p:nvSpPr>
        <p:spPr>
          <a:xfrm>
            <a:off x="359073" y="1484784"/>
            <a:ext cx="4880958" cy="2298834"/>
          </a:xfrm>
          <a:prstGeom prst="rect">
            <a:avLst/>
          </a:prstGeom>
          <a:noFill/>
        </p:spPr>
        <p:txBody>
          <a:bodyPr wrap="square">
            <a:spAutoFit/>
          </a:bodyPr>
          <a:lstStyle/>
          <a:p>
            <a:pPr algn="ctr">
              <a:lnSpc>
                <a:spcPct val="107000"/>
              </a:lnSpc>
              <a:spcAft>
                <a:spcPts val="800"/>
              </a:spcAft>
              <a:buNone/>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Ересек</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топ</a:t>
            </a:r>
          </a:p>
          <a:p>
            <a:pPr>
              <a:lnSpc>
                <a:spcPct val="107000"/>
              </a:lnSpc>
              <a:spcAft>
                <a:spcPts val="800"/>
              </a:spcAft>
              <a:buNone/>
            </a:pP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Бұл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жаста</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ережені</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түсінеді</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рөлдік</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ойындарға</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қызығады</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aa-ET" sz="1400"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Прямоугольник: скругленные углы 4">
            <a:extLst>
              <a:ext uri="{FF2B5EF4-FFF2-40B4-BE49-F238E27FC236}">
                <a16:creationId xmlns:a16="http://schemas.microsoft.com/office/drawing/2014/main" id="{71A96A48-4F68-A450-7AC6-73CFCADC4480}"/>
              </a:ext>
            </a:extLst>
          </p:cNvPr>
          <p:cNvSpPr txBox="1"/>
          <p:nvPr/>
        </p:nvSpPr>
        <p:spPr>
          <a:xfrm>
            <a:off x="5555509" y="4159308"/>
            <a:ext cx="5112489" cy="3428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just">
              <a:lnSpc>
                <a:spcPct val="107000"/>
              </a:lnSpc>
              <a:spcAft>
                <a:spcPts val="800"/>
              </a:spcAft>
            </a:pPr>
            <a:r>
              <a:rPr lang="aa-ET" sz="1200" kern="0" dirty="0">
                <a:latin typeface="Times New Roman" panose="02020603050405020304" pitchFamily="18" charset="0"/>
                <a:ea typeface="Times New Roman" panose="02020603050405020304" pitchFamily="18" charset="0"/>
                <a:cs typeface="Times New Roman" panose="02020603050405020304" pitchFamily="18" charset="0"/>
              </a:rPr>
              <a:t>.</a:t>
            </a:r>
            <a:endParaRPr lang="aa-ET" sz="1050" kern="100" dirty="0">
              <a:latin typeface="Calibri" panose="020F0502020204030204" pitchFamily="34" charset="0"/>
              <a:ea typeface="Calibri" panose="020F0502020204030204" pitchFamily="34" charset="0"/>
              <a:cs typeface="Times New Roman" panose="02020603050405020304" pitchFamily="18" charset="0"/>
            </a:endParaRPr>
          </a:p>
          <a:p>
            <a:pPr algn="ctr" defTabSz="577850">
              <a:lnSpc>
                <a:spcPct val="90000"/>
              </a:lnSpc>
              <a:spcBef>
                <a:spcPct val="0"/>
              </a:spcBef>
              <a:spcAft>
                <a:spcPct val="35000"/>
              </a:spcAft>
            </a:pPr>
            <a:endParaRPr lang="ru-RU" sz="1300" dirty="0"/>
          </a:p>
        </p:txBody>
      </p:sp>
      <p:sp>
        <p:nvSpPr>
          <p:cNvPr id="8" name="TextBox 7">
            <a:extLst>
              <a:ext uri="{FF2B5EF4-FFF2-40B4-BE49-F238E27FC236}">
                <a16:creationId xmlns:a16="http://schemas.microsoft.com/office/drawing/2014/main" id="{B8150FAC-5444-8062-0C4C-125191E5E768}"/>
              </a:ext>
            </a:extLst>
          </p:cNvPr>
          <p:cNvSpPr txBox="1"/>
          <p:nvPr/>
        </p:nvSpPr>
        <p:spPr>
          <a:xfrm>
            <a:off x="5873053" y="1929716"/>
            <a:ext cx="4034431" cy="5449120"/>
          </a:xfrm>
          <a:prstGeom prst="rect">
            <a:avLst/>
          </a:prstGeom>
          <a:noFill/>
        </p:spPr>
        <p:txBody>
          <a:bodyPr wrap="square">
            <a:spAutoFit/>
          </a:bodyPr>
          <a:lstStyle/>
          <a:p>
            <a:pPr>
              <a:lnSpc>
                <a:spcPct val="107000"/>
              </a:lnSpc>
              <a:spcAft>
                <a:spcPts val="800"/>
              </a:spcAft>
              <a:buNone/>
            </a:pPr>
            <a:r>
              <a:rPr lang="ru-RU" b="1" dirty="0">
                <a:latin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Арқан</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тарту»</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Сақина</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салу»</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Тақия</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тастамақ</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Қара</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жорға</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қимыл</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ойыны</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Соқыр</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теке»</a:t>
            </a: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Ханталапай</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Ақ</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серек</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көк</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серек</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Орамал</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тастамақ</a:t>
            </a:r>
            <a:r>
              <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endParaRPr lang="ru-RU" sz="20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sz="20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2814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5E0B41-DEA5-730A-57C5-38405255DCFD}"/>
            </a:ext>
          </a:extLst>
        </p:cNvPr>
        <p:cNvGrpSpPr/>
        <p:nvPr/>
      </p:nvGrpSpPr>
      <p:grpSpPr>
        <a:xfrm>
          <a:off x="0" y="0"/>
          <a:ext cx="0" cy="0"/>
          <a:chOff x="0" y="0"/>
          <a:chExt cx="0" cy="0"/>
        </a:xfrm>
      </p:grpSpPr>
      <p:grpSp>
        <p:nvGrpSpPr>
          <p:cNvPr id="18" name="Группа 17">
            <a:extLst>
              <a:ext uri="{FF2B5EF4-FFF2-40B4-BE49-F238E27FC236}">
                <a16:creationId xmlns:a16="http://schemas.microsoft.com/office/drawing/2014/main" id="{F3FD4ABA-023A-F634-4C36-45FDF0372BF1}"/>
              </a:ext>
            </a:extLst>
          </p:cNvPr>
          <p:cNvGrpSpPr/>
          <p:nvPr/>
        </p:nvGrpSpPr>
        <p:grpSpPr>
          <a:xfrm>
            <a:off x="5429972" y="1874945"/>
            <a:ext cx="4457700" cy="1122007"/>
            <a:chOff x="3695856" y="1602655"/>
            <a:chExt cx="4457700" cy="811708"/>
          </a:xfrm>
        </p:grpSpPr>
        <p:sp>
          <p:nvSpPr>
            <p:cNvPr id="19" name="Прямоугольник: скругленные углы 18">
              <a:extLst>
                <a:ext uri="{FF2B5EF4-FFF2-40B4-BE49-F238E27FC236}">
                  <a16:creationId xmlns:a16="http://schemas.microsoft.com/office/drawing/2014/main" id="{DFF59FDD-A0F1-0107-DA25-8EB396795035}"/>
                </a:ext>
              </a:extLst>
            </p:cNvPr>
            <p:cNvSpPr/>
            <p:nvPr/>
          </p:nvSpPr>
          <p:spPr>
            <a:xfrm>
              <a:off x="3695856" y="1602655"/>
              <a:ext cx="4457700" cy="811708"/>
            </a:xfrm>
            <a:prstGeom prst="roundRect">
              <a:avLst/>
            </a:prstGeom>
          </p:spPr>
          <p:style>
            <a:lnRef idx="2">
              <a:schemeClr val="accent5">
                <a:hueOff val="-1986775"/>
                <a:satOff val="7962"/>
                <a:lumOff val="1726"/>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20" name="Прямоугольник: скругленные углы 4">
              <a:extLst>
                <a:ext uri="{FF2B5EF4-FFF2-40B4-BE49-F238E27FC236}">
                  <a16:creationId xmlns:a16="http://schemas.microsoft.com/office/drawing/2014/main" id="{FAA02C5A-6561-1ADF-217B-FE80FF10BCDE}"/>
                </a:ext>
              </a:extLst>
            </p:cNvPr>
            <p:cNvSpPr txBox="1"/>
            <p:nvPr/>
          </p:nvSpPr>
          <p:spPr>
            <a:xfrm>
              <a:off x="3735480" y="1642279"/>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endParaRPr lang="ru-RU" sz="1300" dirty="0"/>
            </a:p>
          </p:txBody>
        </p:sp>
      </p:grpSp>
      <p:pic>
        <p:nvPicPr>
          <p:cNvPr id="6" name="Рисунок 5">
            <a:extLst>
              <a:ext uri="{FF2B5EF4-FFF2-40B4-BE49-F238E27FC236}">
                <a16:creationId xmlns:a16="http://schemas.microsoft.com/office/drawing/2014/main" id="{08BCB853-669C-5958-6BA4-3FEC5A85A78F}"/>
              </a:ext>
            </a:extLst>
          </p:cNvPr>
          <p:cNvPicPr>
            <a:picLocks noChangeAspect="1"/>
          </p:cNvPicPr>
          <p:nvPr/>
        </p:nvPicPr>
        <p:blipFill>
          <a:blip r:embed="rId2"/>
          <a:stretch>
            <a:fillRect/>
          </a:stretch>
        </p:blipFill>
        <p:spPr>
          <a:xfrm>
            <a:off x="0" y="0"/>
            <a:ext cx="12192000" cy="6851904"/>
          </a:xfrm>
          <a:prstGeom prst="rect">
            <a:avLst/>
          </a:prstGeom>
        </p:spPr>
      </p:pic>
      <p:grpSp>
        <p:nvGrpSpPr>
          <p:cNvPr id="3" name="Группа 2">
            <a:extLst>
              <a:ext uri="{FF2B5EF4-FFF2-40B4-BE49-F238E27FC236}">
                <a16:creationId xmlns:a16="http://schemas.microsoft.com/office/drawing/2014/main" id="{89902EB8-90B0-551A-265E-24AC1B0B45CC}"/>
              </a:ext>
            </a:extLst>
          </p:cNvPr>
          <p:cNvGrpSpPr/>
          <p:nvPr/>
        </p:nvGrpSpPr>
        <p:grpSpPr>
          <a:xfrm>
            <a:off x="5417724" y="2130053"/>
            <a:ext cx="4880957" cy="4395291"/>
            <a:chOff x="3695856" y="689483"/>
            <a:chExt cx="4457700" cy="811708"/>
          </a:xfrm>
        </p:grpSpPr>
        <p:sp>
          <p:nvSpPr>
            <p:cNvPr id="4" name="Прямоугольник: скругленные углы 3">
              <a:extLst>
                <a:ext uri="{FF2B5EF4-FFF2-40B4-BE49-F238E27FC236}">
                  <a16:creationId xmlns:a16="http://schemas.microsoft.com/office/drawing/2014/main" id="{5C7D1EFB-61E8-9079-079E-3141C6480986}"/>
                </a:ext>
              </a:extLst>
            </p:cNvPr>
            <p:cNvSpPr/>
            <p:nvPr/>
          </p:nvSpPr>
          <p:spPr>
            <a:xfrm>
              <a:off x="3695856" y="689483"/>
              <a:ext cx="4457700" cy="811708"/>
            </a:xfrm>
            <a:prstGeom prst="roundRect">
              <a:avLst/>
            </a:prstGeom>
          </p:spPr>
          <p:style>
            <a:lnRef idx="2">
              <a:schemeClr val="accent5">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ru-RU"/>
            </a:p>
          </p:txBody>
        </p:sp>
        <p:sp>
          <p:nvSpPr>
            <p:cNvPr id="5" name="Прямоугольник: скругленные углы 4">
              <a:extLst>
                <a:ext uri="{FF2B5EF4-FFF2-40B4-BE49-F238E27FC236}">
                  <a16:creationId xmlns:a16="http://schemas.microsoft.com/office/drawing/2014/main" id="{B465287D-1A48-A2C8-8CBD-864E0B3A6719}"/>
                </a:ext>
              </a:extLst>
            </p:cNvPr>
            <p:cNvSpPr txBox="1"/>
            <p:nvPr/>
          </p:nvSpPr>
          <p:spPr>
            <a:xfrm>
              <a:off x="3735480" y="729107"/>
              <a:ext cx="4378452" cy="73246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ctr" defTabSz="577850">
                <a:lnSpc>
                  <a:spcPct val="90000"/>
                </a:lnSpc>
                <a:spcBef>
                  <a:spcPct val="0"/>
                </a:spcBef>
                <a:spcAft>
                  <a:spcPct val="35000"/>
                </a:spcAft>
              </a:pPr>
              <a:r>
                <a:rPr lang="kk-KZ" sz="1300" dirty="0">
                  <a:ln/>
                  <a:latin typeface="Times New Roman" pitchFamily="18" charset="0"/>
                  <a:ea typeface="Times New Roman" pitchFamily="18" charset="0"/>
                  <a:cs typeface="Times New Roman" pitchFamily="18" charset="0"/>
                </a:rPr>
                <a:t>:</a:t>
              </a:r>
              <a:endParaRPr lang="ru-RU" sz="1300" dirty="0"/>
            </a:p>
          </p:txBody>
        </p:sp>
      </p:grpSp>
      <p:sp>
        <p:nvSpPr>
          <p:cNvPr id="13" name="TextBox 12">
            <a:extLst>
              <a:ext uri="{FF2B5EF4-FFF2-40B4-BE49-F238E27FC236}">
                <a16:creationId xmlns:a16="http://schemas.microsoft.com/office/drawing/2014/main" id="{492FB0C4-7E3D-2198-A6BA-F83BA2AD3FDF}"/>
              </a:ext>
            </a:extLst>
          </p:cNvPr>
          <p:cNvSpPr txBox="1"/>
          <p:nvPr/>
        </p:nvSpPr>
        <p:spPr>
          <a:xfrm>
            <a:off x="314493" y="2060848"/>
            <a:ext cx="4880958" cy="2196242"/>
          </a:xfrm>
          <a:prstGeom prst="rect">
            <a:avLst/>
          </a:prstGeom>
          <a:noFill/>
        </p:spPr>
        <p:txBody>
          <a:bodyPr wrap="square">
            <a:spAutoFit/>
          </a:bodyPr>
          <a:lstStyle/>
          <a:p>
            <a:pPr algn="ctr">
              <a:lnSpc>
                <a:spcPct val="107000"/>
              </a:lnSpc>
              <a:spcAft>
                <a:spcPts val="800"/>
              </a:spcAft>
              <a:buNone/>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Мектепалды</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тобы</a:t>
            </a:r>
            <a:endPar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buNone/>
            </a:pP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Бұл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жаста</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логикалық</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стратегиялық</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a:t>
            </a:r>
            <a:r>
              <a:rPr lang="ru-RU" sz="2400"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400"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маңызды</a:t>
            </a: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aa-ET" sz="1400"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Прямоугольник: скругленные углы 4">
            <a:extLst>
              <a:ext uri="{FF2B5EF4-FFF2-40B4-BE49-F238E27FC236}">
                <a16:creationId xmlns:a16="http://schemas.microsoft.com/office/drawing/2014/main" id="{7B70424D-23D7-6E3D-DA79-9B35F1A28469}"/>
              </a:ext>
            </a:extLst>
          </p:cNvPr>
          <p:cNvSpPr txBox="1"/>
          <p:nvPr/>
        </p:nvSpPr>
        <p:spPr>
          <a:xfrm>
            <a:off x="5555509" y="4159308"/>
            <a:ext cx="5112489" cy="3428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9530" tIns="49530" rIns="49530" bIns="49530" numCol="1" spcCol="1270" anchor="ctr" anchorCtr="0">
            <a:noAutofit/>
          </a:bodyPr>
          <a:lstStyle/>
          <a:p>
            <a:pPr algn="just">
              <a:lnSpc>
                <a:spcPct val="107000"/>
              </a:lnSpc>
              <a:spcAft>
                <a:spcPts val="800"/>
              </a:spcAft>
            </a:pPr>
            <a:r>
              <a:rPr lang="aa-ET" sz="1200" kern="0" dirty="0">
                <a:latin typeface="Times New Roman" panose="02020603050405020304" pitchFamily="18" charset="0"/>
                <a:ea typeface="Times New Roman" panose="02020603050405020304" pitchFamily="18" charset="0"/>
                <a:cs typeface="Times New Roman" panose="02020603050405020304" pitchFamily="18" charset="0"/>
              </a:rPr>
              <a:t>.</a:t>
            </a:r>
            <a:endParaRPr lang="aa-ET" sz="1050" kern="100" dirty="0">
              <a:latin typeface="Calibri" panose="020F0502020204030204" pitchFamily="34" charset="0"/>
              <a:ea typeface="Calibri" panose="020F0502020204030204" pitchFamily="34" charset="0"/>
              <a:cs typeface="Times New Roman" panose="02020603050405020304" pitchFamily="18" charset="0"/>
            </a:endParaRPr>
          </a:p>
          <a:p>
            <a:pPr algn="ctr" defTabSz="577850">
              <a:lnSpc>
                <a:spcPct val="90000"/>
              </a:lnSpc>
              <a:spcBef>
                <a:spcPct val="0"/>
              </a:spcBef>
              <a:spcAft>
                <a:spcPct val="35000"/>
              </a:spcAft>
            </a:pPr>
            <a:endParaRPr lang="ru-RU" sz="1300" dirty="0"/>
          </a:p>
        </p:txBody>
      </p:sp>
      <p:sp>
        <p:nvSpPr>
          <p:cNvPr id="8" name="TextBox 7">
            <a:extLst>
              <a:ext uri="{FF2B5EF4-FFF2-40B4-BE49-F238E27FC236}">
                <a16:creationId xmlns:a16="http://schemas.microsoft.com/office/drawing/2014/main" id="{B872DF5E-43C4-B7C1-179B-6C1331699057}"/>
              </a:ext>
            </a:extLst>
          </p:cNvPr>
          <p:cNvSpPr txBox="1"/>
          <p:nvPr/>
        </p:nvSpPr>
        <p:spPr>
          <a:xfrm>
            <a:off x="5785613" y="2113263"/>
            <a:ext cx="4378452" cy="6649513"/>
          </a:xfrm>
          <a:prstGeom prst="rect">
            <a:avLst/>
          </a:prstGeom>
          <a:noFill/>
        </p:spPr>
        <p:txBody>
          <a:bodyPr wrap="square">
            <a:spAutoFit/>
          </a:bodyPr>
          <a:lstStyle/>
          <a:p>
            <a:pPr>
              <a:lnSpc>
                <a:spcPct val="107000"/>
              </a:lnSpc>
              <a:spcAft>
                <a:spcPts val="800"/>
              </a:spcAft>
              <a:buNone/>
            </a:pPr>
            <a:r>
              <a:rPr lang="ru-RU" b="1" dirty="0">
                <a:latin typeface="Times New Roman" panose="02020603050405020304" pitchFamily="18" charset="0"/>
                <a:cs typeface="Times New Roman" panose="02020603050405020304" pitchFamily="18" charset="0"/>
              </a:rPr>
              <a:t>	</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Ойындар</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Тоғызқұмалақ</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Асық</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ату» (</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күрделі</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Көкпар</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түрінде</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Ақсерек</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ru-RU" b="1" kern="0"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көксерек</a:t>
            </a:r>
            <a:r>
              <a:rPr lang="ru-RU" b="1" kern="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Қарақұлақ</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еңге</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алу</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Ханталапай</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Орамал</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тастамақ</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Арқан</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тарту»</a:t>
            </a:r>
          </a:p>
          <a:p>
            <a:pPr marL="342900" lvl="0" indent="-342900">
              <a:lnSpc>
                <a:spcPct val="107000"/>
              </a:lnSpc>
              <a:spcAft>
                <a:spcPts val="800"/>
              </a:spcAft>
              <a:buSzPts val="1000"/>
              <a:buFont typeface="Symbol" panose="05050102010706020507" pitchFamily="18" charset="2"/>
              <a:buChar char=""/>
              <a:tabLst>
                <a:tab pos="457200" algn="l"/>
              </a:tabLst>
            </a:pP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t>
            </a:r>
            <a:r>
              <a:rPr lang="ru-RU" b="1" kern="100" dirty="0" err="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Сақина</a:t>
            </a:r>
            <a:r>
              <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салу»</a:t>
            </a:r>
          </a:p>
          <a:p>
            <a:pPr marL="342900" lvl="0" indent="-342900">
              <a:lnSpc>
                <a:spcPct val="107000"/>
              </a:lnSpc>
              <a:spcAft>
                <a:spcPts val="800"/>
              </a:spcAft>
              <a:buSzPts val="1000"/>
              <a:buFont typeface="Symbol" panose="05050102010706020507" pitchFamily="18" charset="2"/>
              <a:buChar char=""/>
              <a:tabLst>
                <a:tab pos="457200" algn="l"/>
              </a:tabLst>
            </a:pPr>
            <a:endParaRPr lang="ru-RU"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sz="2400" b="1" kern="1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ru-RU"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2860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91DBC5B7-7DF1-A00A-0B30-90FD98764C59}"/>
              </a:ext>
            </a:extLst>
          </p:cNvPr>
          <p:cNvPicPr>
            <a:picLocks noChangeAspect="1"/>
          </p:cNvPicPr>
          <p:nvPr/>
        </p:nvPicPr>
        <p:blipFill>
          <a:blip r:embed="rId2"/>
          <a:stretch>
            <a:fillRect/>
          </a:stretch>
        </p:blipFill>
        <p:spPr>
          <a:xfrm>
            <a:off x="0" y="14347"/>
            <a:ext cx="12192000" cy="6851904"/>
          </a:xfrm>
          <a:prstGeom prst="rect">
            <a:avLst/>
          </a:prstGeom>
        </p:spPr>
      </p:pic>
      <p:sp>
        <p:nvSpPr>
          <p:cNvPr id="3" name="TextBox 2">
            <a:extLst>
              <a:ext uri="{FF2B5EF4-FFF2-40B4-BE49-F238E27FC236}">
                <a16:creationId xmlns:a16="http://schemas.microsoft.com/office/drawing/2014/main" id="{1BB7C09D-4A0F-EC5A-2AA9-0BFE13D7F466}"/>
              </a:ext>
            </a:extLst>
          </p:cNvPr>
          <p:cNvSpPr txBox="1"/>
          <p:nvPr/>
        </p:nvSpPr>
        <p:spPr>
          <a:xfrm>
            <a:off x="1343472" y="1772816"/>
            <a:ext cx="9865096" cy="2677656"/>
          </a:xfrm>
          <a:prstGeom prst="rect">
            <a:avLst/>
          </a:prstGeom>
          <a:noFill/>
        </p:spPr>
        <p:txBody>
          <a:bodyPr wrap="square">
            <a:spAutoFit/>
          </a:bodyPr>
          <a:lstStyle/>
          <a:p>
            <a:pPr algn="ctr">
              <a:defRPr/>
            </a:pPr>
            <a:r>
              <a:rPr lang="kk-KZ" sz="2800" b="1" dirty="0">
                <a:ln w="10541" cmpd="sng">
                  <a:solidFill>
                    <a:srgbClr val="4F81BD">
                      <a:shade val="88000"/>
                      <a:satMod val="110000"/>
                    </a:srgbClr>
                  </a:solidFill>
                  <a:prstDash val="solid"/>
                </a:ln>
                <a:solidFill>
                  <a:srgbClr val="002060"/>
                </a:solidFill>
                <a:latin typeface="Times New Roman" pitchFamily="18" charset="0"/>
                <a:cs typeface="Times New Roman" pitchFamily="18" charset="0"/>
              </a:rPr>
              <a:t>«Қазан» ұлттық ойыны  </a:t>
            </a:r>
          </a:p>
          <a:p>
            <a:pPr lvl="0" algn="just">
              <a:defRPr/>
            </a:pPr>
            <a:r>
              <a:rPr lang="kk-KZ" sz="2800" dirty="0">
                <a:ln w="10541" cmpd="sng">
                  <a:solidFill>
                    <a:srgbClr val="4F81BD">
                      <a:shade val="88000"/>
                      <a:satMod val="110000"/>
                    </a:srgbClr>
                  </a:solidFill>
                  <a:prstDash val="solid"/>
                </a:ln>
                <a:latin typeface="Times New Roman" pitchFamily="18" charset="0"/>
                <a:cs typeface="Times New Roman" pitchFamily="18" charset="0"/>
              </a:rPr>
              <a:t>Асықтарды көлденең нысанаға 3 метр қашықтықтан лақтырады. Сөреден 3 метр жерде үлкен қазан тұрады (шеңбер). Белгі бойынша әр топтың ойыншылары асықтарды қазанға лақтырады. Қазанның ішіне көбірек асық түсірген  топ жеңеді.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39E2CFE8-1388-D079-1F94-EB4769E8986D}"/>
              </a:ext>
            </a:extLst>
          </p:cNvPr>
          <p:cNvPicPr>
            <a:picLocks noChangeAspect="1"/>
          </p:cNvPicPr>
          <p:nvPr/>
        </p:nvPicPr>
        <p:blipFill>
          <a:blip r:embed="rId2"/>
          <a:stretch>
            <a:fillRect/>
          </a:stretch>
        </p:blipFill>
        <p:spPr>
          <a:xfrm>
            <a:off x="0" y="2751"/>
            <a:ext cx="12191999" cy="6852498"/>
          </a:xfrm>
          <a:prstGeom prst="rect">
            <a:avLst/>
          </a:prstGeom>
        </p:spPr>
      </p:pic>
      <p:sp>
        <p:nvSpPr>
          <p:cNvPr id="3" name="TextBox 2">
            <a:extLst>
              <a:ext uri="{FF2B5EF4-FFF2-40B4-BE49-F238E27FC236}">
                <a16:creationId xmlns:a16="http://schemas.microsoft.com/office/drawing/2014/main" id="{1BB7C09D-4A0F-EC5A-2AA9-0BFE13D7F466}"/>
              </a:ext>
            </a:extLst>
          </p:cNvPr>
          <p:cNvSpPr txBox="1"/>
          <p:nvPr/>
        </p:nvSpPr>
        <p:spPr>
          <a:xfrm>
            <a:off x="3431704" y="879103"/>
            <a:ext cx="6552728" cy="523220"/>
          </a:xfrm>
          <a:prstGeom prst="rect">
            <a:avLst/>
          </a:prstGeom>
          <a:noFill/>
        </p:spPr>
        <p:txBody>
          <a:bodyPr wrap="square">
            <a:spAutoFit/>
          </a:bodyPr>
          <a:lstStyle/>
          <a:p>
            <a:pPr lvl="0">
              <a:defRPr/>
            </a:pPr>
            <a:r>
              <a:rPr lang="kk-KZ" sz="2800" b="1" dirty="0">
                <a:ln w="10541" cmpd="sng">
                  <a:solidFill>
                    <a:srgbClr val="4F81BD">
                      <a:shade val="88000"/>
                      <a:satMod val="110000"/>
                    </a:srgbClr>
                  </a:solidFill>
                  <a:prstDash val="solid"/>
                </a:ln>
                <a:solidFill>
                  <a:srgbClr val="002060"/>
                </a:solidFill>
                <a:latin typeface="Times New Roman" pitchFamily="18" charset="0"/>
                <a:cs typeface="Times New Roman" pitchFamily="18" charset="0"/>
              </a:rPr>
              <a:t>«</a:t>
            </a:r>
            <a:r>
              <a:rPr lang="kk-KZ" sz="2800" b="1" ker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Сиқырлы таяқ</a:t>
            </a:r>
            <a:r>
              <a:rPr lang="kk-KZ" sz="2800" b="1">
                <a:ln w="10541" cmpd="sng">
                  <a:solidFill>
                    <a:srgbClr val="4F81BD">
                      <a:shade val="88000"/>
                      <a:satMod val="110000"/>
                    </a:srgbClr>
                  </a:solidFill>
                  <a:prstDash val="solid"/>
                </a:ln>
                <a:solidFill>
                  <a:srgbClr val="002060"/>
                </a:solidFill>
                <a:latin typeface="Times New Roman" pitchFamily="18" charset="0"/>
                <a:cs typeface="Times New Roman" pitchFamily="18" charset="0"/>
              </a:rPr>
              <a:t>» </a:t>
            </a:r>
            <a:r>
              <a:rPr lang="kk-KZ" sz="2800" b="1" dirty="0">
                <a:ln w="10541" cmpd="sng">
                  <a:solidFill>
                    <a:srgbClr val="4F81BD">
                      <a:shade val="88000"/>
                      <a:satMod val="110000"/>
                    </a:srgbClr>
                  </a:solidFill>
                  <a:prstDash val="solid"/>
                </a:ln>
                <a:solidFill>
                  <a:srgbClr val="002060"/>
                </a:solidFill>
                <a:latin typeface="Times New Roman" pitchFamily="18" charset="0"/>
                <a:cs typeface="Times New Roman" pitchFamily="18" charset="0"/>
              </a:rPr>
              <a:t>ұлттық ойыны </a:t>
            </a:r>
          </a:p>
        </p:txBody>
      </p:sp>
      <p:sp>
        <p:nvSpPr>
          <p:cNvPr id="2" name="Прямоугольник 1"/>
          <p:cNvSpPr/>
          <p:nvPr/>
        </p:nvSpPr>
        <p:spPr>
          <a:xfrm>
            <a:off x="1127448" y="1340768"/>
            <a:ext cx="10513168" cy="4524315"/>
          </a:xfrm>
          <a:prstGeom prst="rect">
            <a:avLst/>
          </a:prstGeom>
        </p:spPr>
        <p:txBody>
          <a:bodyPr wrap="square">
            <a:spAutoFit/>
          </a:bodyPr>
          <a:lstStyle/>
          <a:p>
            <a:pPr algn="just"/>
            <a:r>
              <a:rPr lang="kk-KZ" sz="2400" kern="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Шарты:</a:t>
            </a:r>
          </a:p>
          <a:p>
            <a:pPr algn="just"/>
            <a:r>
              <a:rPr lang="kk-KZ" sz="2400" kern="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Ойнаушылар қол ұстасып, дөңгелене шеңбер жасап тұрады. Қолында таяғы бар ойын жүргізуші шеңбердің ортасына келеді де, ойынның ережесін түсіндіреді. Ойнаушыларды бірден бастап түгел нөмірлеп шығады. Ойынның шарты бойынша ойын жүргізуші қолындағы таяғын шеңбердің ортасында тік ұстап тұрады да, бір нөмірді атап, таяқты қоя береді. Аталған нөмір таяқты жерге құлатпай ұстап қалуы керек, ал таяқты ұстай алмай құлатып алса, онда айып тартады, яғни көптің ұйғаруымен ортаға шығып, өнер көрсетеді. Ойынға қатысушылардың бәрі бір-бір реттен міндетті түрде ойнап шығулары керек. Ал одан әрі ойынды жалғастыру-жалғастырмау ойнаушылардың өз еркінде. Ойнаушылардың саны көп болса, ойын қызықты өтеді. </a:t>
            </a:r>
          </a:p>
          <a:p>
            <a:pPr algn="just"/>
            <a:endParaRPr lang="ru-RU" sz="2400"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30082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BD24B-78E4-C50D-91AB-208C5C3327C7}"/>
            </a:ext>
          </a:extLst>
        </p:cNvPr>
        <p:cNvGrpSpPr/>
        <p:nvPr/>
      </p:nvGrpSpPr>
      <p:grpSpPr>
        <a:xfrm>
          <a:off x="0" y="0"/>
          <a:ext cx="0" cy="0"/>
          <a:chOff x="0" y="0"/>
          <a:chExt cx="0" cy="0"/>
        </a:xfrm>
      </p:grpSpPr>
      <p:pic>
        <p:nvPicPr>
          <p:cNvPr id="4" name="Рисунок 3">
            <a:extLst>
              <a:ext uri="{FF2B5EF4-FFF2-40B4-BE49-F238E27FC236}">
                <a16:creationId xmlns:a16="http://schemas.microsoft.com/office/drawing/2014/main" id="{5207F9E0-7B48-8831-EE45-39AED3E78477}"/>
              </a:ext>
            </a:extLst>
          </p:cNvPr>
          <p:cNvPicPr>
            <a:picLocks noChangeAspect="1"/>
          </p:cNvPicPr>
          <p:nvPr/>
        </p:nvPicPr>
        <p:blipFill>
          <a:blip r:embed="rId2"/>
          <a:stretch>
            <a:fillRect/>
          </a:stretch>
        </p:blipFill>
        <p:spPr>
          <a:xfrm>
            <a:off x="0" y="2751"/>
            <a:ext cx="12191999" cy="6852498"/>
          </a:xfrm>
          <a:prstGeom prst="rect">
            <a:avLst/>
          </a:prstGeom>
        </p:spPr>
      </p:pic>
      <p:sp>
        <p:nvSpPr>
          <p:cNvPr id="3" name="TextBox 2">
            <a:extLst>
              <a:ext uri="{FF2B5EF4-FFF2-40B4-BE49-F238E27FC236}">
                <a16:creationId xmlns:a16="http://schemas.microsoft.com/office/drawing/2014/main" id="{5C30D594-B93D-CA16-598B-C2907A255517}"/>
              </a:ext>
            </a:extLst>
          </p:cNvPr>
          <p:cNvSpPr txBox="1"/>
          <p:nvPr/>
        </p:nvSpPr>
        <p:spPr>
          <a:xfrm>
            <a:off x="1559496" y="2996952"/>
            <a:ext cx="9505056" cy="583750"/>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kk-KZ" sz="3200" b="1" i="0" u="none" strike="noStrike" kern="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«Менің тәжірибемде ұлттық ойындарды қолдану»</a:t>
            </a:r>
            <a:endParaRPr kumimoji="0" lang="ru-RU" sz="3200" b="1" i="0" u="none" strike="noStrike" kern="1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5534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963</TotalTime>
  <Words>477</Words>
  <Application>Microsoft Office PowerPoint</Application>
  <PresentationFormat>Широкоэкранный</PresentationFormat>
  <Paragraphs>83</Paragraphs>
  <Slides>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9</vt:i4>
      </vt:variant>
    </vt:vector>
  </HeadingPairs>
  <TitlesOfParts>
    <vt:vector size="14" baseType="lpstr">
      <vt:lpstr>Arial</vt:lpstr>
      <vt:lpstr>Calibri</vt:lpstr>
      <vt:lpstr>Symbol</vt:lpstr>
      <vt:lpstr>Times New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“Мұражай- бүгінгі ұрпаққа өнеге</dc:title>
  <dc:creator>bolashak</dc:creator>
  <cp:lastModifiedBy>Пользователь</cp:lastModifiedBy>
  <cp:revision>69</cp:revision>
  <cp:lastPrinted>2026-04-15T06:51:27Z</cp:lastPrinted>
  <dcterms:created xsi:type="dcterms:W3CDTF">2020-10-26T06:14:51Z</dcterms:created>
  <dcterms:modified xsi:type="dcterms:W3CDTF">2026-04-17T02:53:10Z</dcterms:modified>
</cp:coreProperties>
</file>